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59" r:id="rId62"/>
    <p:sldId id="316" r:id="rId63"/>
    <p:sldId id="358" r:id="rId64"/>
    <p:sldId id="360" r:id="rId65"/>
    <p:sldId id="361" r:id="rId66"/>
    <p:sldId id="317" r:id="rId67"/>
    <p:sldId id="318" r:id="rId68"/>
    <p:sldId id="352" r:id="rId69"/>
    <p:sldId id="353" r:id="rId70"/>
    <p:sldId id="354" r:id="rId71"/>
    <p:sldId id="355" r:id="rId72"/>
    <p:sldId id="356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5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1" autoAdjust="0"/>
    <p:restoredTop sz="94694"/>
  </p:normalViewPr>
  <p:slideViewPr>
    <p:cSldViewPr snapToGrid="0">
      <p:cViewPr varScale="1">
        <p:scale>
          <a:sx n="85" d="100"/>
          <a:sy n="85" d="100"/>
        </p:scale>
        <p:origin x="1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9685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740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85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298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74333" indent="-296333" algn="ctr">
              <a:spcBef>
                <a:spcPts val="0"/>
              </a:spcBef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大標題文字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大標題文字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2" Type="http://schemas.openxmlformats.org/officeDocument/2006/relationships/hyperlink" Target="http://pcottle.github.io/learnGitBranching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lideshare.net/littlebtc/git-5528339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KVeKNE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ilwu@datalab.cs.nthu.edu.tw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hwu10.cs.nthu.edu.tw/courses/software-studio/2020-sp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3">
              <a:defRPr sz="5700"/>
            </a:pPr>
            <a:r>
              <a:t>Lab 01</a:t>
            </a:r>
          </a:p>
          <a:p>
            <a:pPr defTabSz="420623">
              <a:defRPr sz="5700"/>
            </a:pPr>
            <a:r>
              <a:t>How to Survive &amp;</a:t>
            </a:r>
          </a:p>
          <a:p>
            <a:pPr defTabSz="420623">
              <a:defRPr sz="5700"/>
            </a:pPr>
            <a:r>
              <a:t>Introduction to Git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sz="quarter" idx="1"/>
          </p:nvPr>
        </p:nvSpPr>
        <p:spPr>
          <a:xfrm>
            <a:off x="1028700" y="6697133"/>
            <a:ext cx="11163300" cy="22098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lang="en-US" dirty="0"/>
              <a:t>Software</a:t>
            </a:r>
            <a:r>
              <a:rPr dirty="0"/>
              <a:t> </a:t>
            </a:r>
            <a:r>
              <a:rPr lang="en-US" dirty="0"/>
              <a:t>Studio</a:t>
            </a:r>
            <a:endParaRPr dirty="0"/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 err="1"/>
              <a:t>DataLab</a:t>
            </a:r>
            <a:r>
              <a:rPr dirty="0"/>
              <a:t>, CS, NTHU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8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Reference</a:t>
            </a:r>
          </a:p>
        </p:txBody>
      </p:sp>
      <p:sp>
        <p:nvSpPr>
          <p:cNvPr id="805" name="Shape 254"/>
          <p:cNvSpPr txBox="1"/>
          <p:nvPr/>
        </p:nvSpPr>
        <p:spPr>
          <a:xfrm>
            <a:off x="952500" y="2603499"/>
            <a:ext cx="11099800" cy="612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Learn </a:t>
            </a:r>
            <a:r>
              <a:rPr dirty="0" err="1"/>
              <a:t>Git</a:t>
            </a:r>
            <a:r>
              <a:rPr dirty="0"/>
              <a:t> branching (interactive)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http://pcottle.github.io/learnGitBranching/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Pro </a:t>
            </a:r>
            <a:r>
              <a:rPr dirty="0" err="1"/>
              <a:t>Git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http://git-scm.com/book/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 err="1"/>
              <a:t>寫給大家的</a:t>
            </a:r>
            <a:r>
              <a:rPr dirty="0"/>
              <a:t> </a:t>
            </a:r>
            <a:r>
              <a:rPr dirty="0" err="1"/>
              <a:t>Git</a:t>
            </a:r>
            <a:r>
              <a:rPr dirty="0"/>
              <a:t> </a:t>
            </a:r>
            <a:r>
              <a:rPr dirty="0" err="1"/>
              <a:t>教學</a:t>
            </a:r>
            <a:endParaRPr dirty="0"/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  <a:defRPr u="sng"/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http://www.slideshare.net/littlebtc/git-5528339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253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</a:t>
            </a:r>
          </a:p>
        </p:txBody>
      </p:sp>
      <p:sp>
        <p:nvSpPr>
          <p:cNvPr id="808" name="Shape 254"/>
          <p:cNvSpPr txBox="1"/>
          <p:nvPr/>
        </p:nvSpPr>
        <p:spPr>
          <a:xfrm>
            <a:off x="952500" y="2603499"/>
            <a:ext cx="11099800" cy="2831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rPr dirty="0"/>
              <a:t>Try to submit in GitLab.</a:t>
            </a:r>
            <a:endParaRPr lang="en-US" altLang="zh-TW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51" name="Shape 1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800"/>
              </a:spcBef>
            </a:pPr>
            <a:r>
              <a:rPr dirty="0"/>
              <a:t>2~4 people each team</a:t>
            </a:r>
          </a:p>
          <a:p>
            <a:pPr lvl="1">
              <a:spcBef>
                <a:spcPts val="1800"/>
              </a:spcBef>
            </a:pPr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3/</a:t>
            </a:r>
            <a:r>
              <a:rPr lang="en-US" altLang="zh-TW" b="1" dirty="0">
                <a:solidFill>
                  <a:srgbClr val="FF2712"/>
                </a:solidFill>
              </a:rPr>
              <a:t>13</a:t>
            </a:r>
            <a:r>
              <a:rPr b="1" dirty="0">
                <a:solidFill>
                  <a:srgbClr val="FF2712"/>
                </a:solidFill>
              </a:rPr>
              <a:t>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262626"/>
                </a:solidFill>
              </a:defRPr>
            </a:pPr>
            <a:r>
              <a:rPr dirty="0"/>
              <a:t>Register form :</a:t>
            </a:r>
            <a:r>
              <a:rPr dirty="0">
                <a:solidFill>
                  <a:srgbClr val="317FBE"/>
                </a:solidFill>
              </a:rPr>
              <a:t> </a:t>
            </a:r>
            <a:r>
              <a:rPr lang="en-US" dirty="0">
                <a:hlinkClick r:id="rId2"/>
              </a:rPr>
              <a:t>https://goo.gl/KVeKNE</a:t>
            </a:r>
            <a:endParaRPr u="sng" dirty="0">
              <a:solidFill>
                <a:srgbClr val="317FBE"/>
              </a:solidFill>
            </a:endParaRP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54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use version control?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We want to track what we did and when we did it.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61" name="軟實期末作業-5.png" descr="軟實期末作業-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135871" y="6019132"/>
            <a:ext cx="2462593" cy="2024731"/>
            <a:chOff x="0" y="0"/>
            <a:chExt cx="2462591" cy="2024729"/>
          </a:xfrm>
        </p:grpSpPr>
        <p:pic>
          <p:nvPicPr>
            <p:cNvPr id="166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586205" cy="2024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 txBox="1"/>
            <p:nvPr/>
          </p:nvSpPr>
          <p:spPr>
            <a:xfrm>
              <a:off x="1817431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171" name="群組 3"/>
          <p:cNvGrpSpPr/>
          <p:nvPr/>
        </p:nvGrpSpPr>
        <p:grpSpPr>
          <a:xfrm>
            <a:off x="3382181" y="6324587"/>
            <a:ext cx="3240286" cy="1685479"/>
            <a:chOff x="0" y="0"/>
            <a:chExt cx="3240285" cy="1685477"/>
          </a:xfrm>
        </p:grpSpPr>
        <p:pic>
          <p:nvPicPr>
            <p:cNvPr id="169" name="圖片 1" descr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424059" cy="16854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文字方塊 2"/>
            <p:cNvSpPr txBox="1"/>
            <p:nvPr/>
          </p:nvSpPr>
          <p:spPr>
            <a:xfrm>
              <a:off x="2613979" y="209889"/>
              <a:ext cx="626307" cy="1104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600" b="1" i="1"/>
              </a:lvl1pPr>
            </a:lstStyle>
            <a:p>
              <a:r>
                <a:t>?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2" animBg="1" advAuto="0"/>
      <p:bldP spid="171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4" name="Screen Shot 2014-10-04 at 9.12.24 AM.png" descr="Screen Shot 2014-10-04 at 9.12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35" y="2179545"/>
            <a:ext cx="10573530" cy="770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1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Dropbox VCS in Reality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VCS?</a:t>
            </a:r>
          </a:p>
        </p:txBody>
      </p:sp>
      <p:sp>
        <p:nvSpPr>
          <p:cNvPr id="178" name="Shape 17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Managing your projects - tracking your files and modifications.</a:t>
            </a:r>
          </a:p>
          <a:p>
            <a:r>
              <a:t>Synchronization between modifications made by different developers.</a:t>
            </a:r>
          </a:p>
          <a:p>
            <a:r>
              <a:t>Revision history is still very helpful even if you work alone.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81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3" name="Shape 1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you code by using Git command line </a:t>
            </a:r>
          </a:p>
          <a:p>
            <a:r>
              <a:t>You can also use other Git GUI tool or built-in Git tool in other IDE/editor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4" name="圖片 4" descr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3" y="3380316"/>
            <a:ext cx="4349751" cy="43497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8" name="Shape 1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t>Fast</a:t>
            </a:r>
          </a:p>
          <a:p>
            <a:pPr lvl="2">
              <a:spcBef>
                <a:spcPts val="3600"/>
              </a:spcBef>
            </a:pPr>
            <a:r>
              <a:t>Easy to use</a:t>
            </a:r>
          </a:p>
          <a:p>
            <a:pPr lvl="2">
              <a:spcBef>
                <a:spcPts val="3600"/>
              </a:spcBef>
            </a:pPr>
            <a:r>
              <a:t>Distributed</a:t>
            </a:r>
          </a:p>
          <a:p>
            <a:r>
              <a:t>A git repository is a mini database that tracks your files.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Workflow (1/2)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3">
              <a:spcBef>
                <a:spcPts val="4000"/>
              </a:spcBef>
              <a:defRPr sz="3400"/>
            </a:pPr>
            <a:r>
              <a:t>With a local repository in your computer, you’ll need following operations to make git track your work: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Create/modify files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/>
            </a:pPr>
            <a:r>
              <a:t>Let git monitor the files by </a:t>
            </a:r>
            <a:r>
              <a:rPr i="1">
                <a:solidFill>
                  <a:schemeClr val="accent5"/>
                </a:solidFill>
              </a:rPr>
              <a:t>adding</a:t>
            </a:r>
            <a:r>
              <a:t> them to staging files.</a:t>
            </a:r>
          </a:p>
          <a:p>
            <a:pPr marL="1847850" lvl="2" indent="-615950" defTabSz="566673">
              <a:spcBef>
                <a:spcPts val="4000"/>
              </a:spcBef>
              <a:buSzPct val="100000"/>
              <a:buAutoNum type="arabicPeriod"/>
              <a:defRPr sz="3400" i="1">
                <a:solidFill>
                  <a:schemeClr val="accent5"/>
                </a:solidFill>
              </a:defRPr>
            </a:pPr>
            <a:r>
              <a:t>Commit</a:t>
            </a:r>
            <a:r>
              <a:rPr i="0">
                <a:solidFill>
                  <a:srgbClr val="000000"/>
                </a:solidFill>
              </a:rPr>
              <a:t> your changes to and git will create snapshots (versions) of the files for you.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Shape 193"/>
          <p:cNvGrpSpPr/>
          <p:nvPr/>
        </p:nvGrpSpPr>
        <p:grpSpPr>
          <a:xfrm>
            <a:off x="4933789" y="3045672"/>
            <a:ext cx="2788247" cy="739529"/>
            <a:chOff x="0" y="0"/>
            <a:chExt cx="2788246" cy="739528"/>
          </a:xfrm>
        </p:grpSpPr>
        <p:sp>
          <p:nvSpPr>
            <p:cNvPr id="193" name="圓角矩形"/>
            <p:cNvSpPr/>
            <p:nvPr/>
          </p:nvSpPr>
          <p:spPr>
            <a:xfrm>
              <a:off x="0" y="0"/>
              <a:ext cx="2788247" cy="739529"/>
            </a:xfrm>
            <a:prstGeom prst="roundRect">
              <a:avLst>
                <a:gd name="adj" fmla="val 28710"/>
              </a:avLst>
            </a:pr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4" name="Modifying Files"/>
            <p:cNvSpPr txBox="1"/>
            <p:nvPr/>
          </p:nvSpPr>
          <p:spPr>
            <a:xfrm>
              <a:off x="62185" y="134814"/>
              <a:ext cx="266387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Modifying Files</a:t>
              </a:r>
            </a:p>
          </p:txBody>
        </p:sp>
      </p:grpSp>
      <p:grpSp>
        <p:nvGrpSpPr>
          <p:cNvPr id="198" name="Shape 194"/>
          <p:cNvGrpSpPr/>
          <p:nvPr/>
        </p:nvGrpSpPr>
        <p:grpSpPr>
          <a:xfrm>
            <a:off x="1558622" y="6501534"/>
            <a:ext cx="3663228" cy="921263"/>
            <a:chOff x="0" y="0"/>
            <a:chExt cx="3663227" cy="921261"/>
          </a:xfrm>
        </p:grpSpPr>
        <p:sp>
          <p:nvSpPr>
            <p:cNvPr id="196" name="圓角矩形"/>
            <p:cNvSpPr/>
            <p:nvPr/>
          </p:nvSpPr>
          <p:spPr>
            <a:xfrm>
              <a:off x="0" y="0"/>
              <a:ext cx="3663228" cy="921262"/>
            </a:xfrm>
            <a:prstGeom prst="roundRect">
              <a:avLst>
                <a:gd name="adj" fmla="val 14247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7" name="Staging Modified Files"/>
            <p:cNvSpPr txBox="1"/>
            <p:nvPr/>
          </p:nvSpPr>
          <p:spPr>
            <a:xfrm>
              <a:off x="38442" y="225680"/>
              <a:ext cx="358634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Staging Modified Files</a:t>
              </a:r>
            </a:p>
          </p:txBody>
        </p:sp>
      </p:grpSp>
      <p:grpSp>
        <p:nvGrpSpPr>
          <p:cNvPr id="201" name="Shape 195"/>
          <p:cNvGrpSpPr/>
          <p:nvPr/>
        </p:nvGrpSpPr>
        <p:grpSpPr>
          <a:xfrm>
            <a:off x="7722034" y="6683268"/>
            <a:ext cx="3611862" cy="739529"/>
            <a:chOff x="0" y="0"/>
            <a:chExt cx="3611860" cy="739528"/>
          </a:xfrm>
        </p:grpSpPr>
        <p:sp>
          <p:nvSpPr>
            <p:cNvPr id="199" name="圓角矩形"/>
            <p:cNvSpPr/>
            <p:nvPr/>
          </p:nvSpPr>
          <p:spPr>
            <a:xfrm>
              <a:off x="0" y="0"/>
              <a:ext cx="3611861" cy="739529"/>
            </a:xfrm>
            <a:prstGeom prst="roundRect">
              <a:avLst>
                <a:gd name="adj" fmla="val 28710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0" name="Committing A Version"/>
            <p:cNvSpPr txBox="1"/>
            <p:nvPr/>
          </p:nvSpPr>
          <p:spPr>
            <a:xfrm>
              <a:off x="62185" y="134814"/>
              <a:ext cx="348749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Committing A Version</a:t>
              </a:r>
            </a:p>
          </p:txBody>
        </p:sp>
      </p:grpSp>
      <p:sp>
        <p:nvSpPr>
          <p:cNvPr id="202" name="Connector 196"/>
          <p:cNvSpPr/>
          <p:nvPr/>
        </p:nvSpPr>
        <p:spPr>
          <a:xfrm flipV="1">
            <a:off x="3497179" y="3993746"/>
            <a:ext cx="2316573" cy="2166423"/>
          </a:xfrm>
          <a:prstGeom prst="line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03" name="Connector 197"/>
          <p:cNvSpPr/>
          <p:nvPr/>
        </p:nvSpPr>
        <p:spPr>
          <a:xfrm>
            <a:off x="6801852" y="3993747"/>
            <a:ext cx="2358191" cy="2166421"/>
          </a:xfrm>
          <a:prstGeom prst="line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04" name="圖片 197" descr="圖片 1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90" y="6876915"/>
            <a:ext cx="1505818" cy="35223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90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Git Workflow (2/2)</a:t>
            </a:r>
          </a:p>
        </p:txBody>
      </p:sp>
      <p:sp>
        <p:nvSpPr>
          <p:cNvPr id="206" name="文字方塊 13"/>
          <p:cNvSpPr txBox="1"/>
          <p:nvPr/>
        </p:nvSpPr>
        <p:spPr>
          <a:xfrm>
            <a:off x="3365215" y="4577014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207" name="文字方塊 14"/>
          <p:cNvSpPr txBox="1"/>
          <p:nvPr/>
        </p:nvSpPr>
        <p:spPr>
          <a:xfrm>
            <a:off x="5653656" y="7293750"/>
            <a:ext cx="1587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t>commit</a:t>
            </a:r>
          </a:p>
        </p:txBody>
      </p:sp>
      <p:sp>
        <p:nvSpPr>
          <p:cNvPr id="208" name="文字方塊 15"/>
          <p:cNvSpPr txBox="1"/>
          <p:nvPr/>
        </p:nvSpPr>
        <p:spPr>
          <a:xfrm>
            <a:off x="8250321" y="4481329"/>
            <a:ext cx="2172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modify file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8" grpId="4" animBg="1" advAuto="0"/>
      <p:bldP spid="201" grpId="7" animBg="1" advAuto="0"/>
      <p:bldP spid="202" grpId="2" animBg="1" advAuto="0"/>
      <p:bldP spid="203" grpId="8" animBg="1" advAuto="0"/>
      <p:bldP spid="204" grpId="5" animBg="1" advAuto="0"/>
      <p:bldP spid="206" grpId="3" animBg="1" advAuto="0"/>
      <p:bldP spid="207" grpId="6" animBg="1" advAuto="0"/>
      <p:bldP spid="208" grpId="9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60"/>
          <p:cNvSpPr/>
          <p:nvPr/>
        </p:nvSpPr>
        <p:spPr>
          <a:xfrm>
            <a:off x="4761167" y="4632502"/>
            <a:ext cx="6402551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1" name="Shape 261"/>
          <p:cNvSpPr/>
          <p:nvPr/>
        </p:nvSpPr>
        <p:spPr>
          <a:xfrm flipV="1">
            <a:off x="10384708" y="4917047"/>
            <a:ext cx="970225" cy="133340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12" name="Shape 262"/>
          <p:cNvSpPr/>
          <p:nvPr/>
        </p:nvSpPr>
        <p:spPr>
          <a:xfrm>
            <a:off x="7528828" y="6386029"/>
            <a:ext cx="243561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15" name="Shape 264"/>
          <p:cNvGrpSpPr/>
          <p:nvPr/>
        </p:nvGrpSpPr>
        <p:grpSpPr>
          <a:xfrm>
            <a:off x="1150076" y="6078066"/>
            <a:ext cx="2431953" cy="663528"/>
            <a:chOff x="0" y="0"/>
            <a:chExt cx="2431951" cy="663526"/>
          </a:xfrm>
        </p:grpSpPr>
        <p:sp>
          <p:nvSpPr>
            <p:cNvPr id="213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Develop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Develop</a:t>
              </a:r>
            </a:p>
          </p:txBody>
        </p:sp>
      </p:grpSp>
      <p:grpSp>
        <p:nvGrpSpPr>
          <p:cNvPr id="218" name="Shape 265"/>
          <p:cNvGrpSpPr/>
          <p:nvPr/>
        </p:nvGrpSpPr>
        <p:grpSpPr>
          <a:xfrm>
            <a:off x="1150076" y="4279157"/>
            <a:ext cx="2431953" cy="663527"/>
            <a:chOff x="0" y="0"/>
            <a:chExt cx="2431951" cy="663526"/>
          </a:xfrm>
        </p:grpSpPr>
        <p:sp>
          <p:nvSpPr>
            <p:cNvPr id="216" name="圓角矩形"/>
            <p:cNvSpPr/>
            <p:nvPr/>
          </p:nvSpPr>
          <p:spPr>
            <a:xfrm>
              <a:off x="0" y="0"/>
              <a:ext cx="2431952" cy="663527"/>
            </a:xfrm>
            <a:prstGeom prst="roundRect">
              <a:avLst>
                <a:gd name="adj" fmla="val 28710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7" name="Master"/>
            <p:cNvSpPr txBox="1"/>
            <p:nvPr/>
          </p:nvSpPr>
          <p:spPr>
            <a:xfrm>
              <a:off x="55794" y="96813"/>
              <a:ext cx="232036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Master</a:t>
              </a:r>
            </a:p>
          </p:txBody>
        </p:sp>
      </p:grpSp>
      <p:sp>
        <p:nvSpPr>
          <p:cNvPr id="219" name="Shape 266"/>
          <p:cNvSpPr/>
          <p:nvPr/>
        </p:nvSpPr>
        <p:spPr>
          <a:xfrm>
            <a:off x="6639699" y="4821405"/>
            <a:ext cx="468861" cy="1418979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0" name="Shape 269"/>
          <p:cNvSpPr/>
          <p:nvPr/>
        </p:nvSpPr>
        <p:spPr>
          <a:xfrm>
            <a:off x="4390190" y="4364621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1" name="Shape 270"/>
          <p:cNvSpPr/>
          <p:nvPr/>
        </p:nvSpPr>
        <p:spPr>
          <a:xfrm>
            <a:off x="6993328" y="6096108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2" name="Shape 276"/>
          <p:cNvSpPr/>
          <p:nvPr/>
        </p:nvSpPr>
        <p:spPr>
          <a:xfrm>
            <a:off x="9964439" y="6163531"/>
            <a:ext cx="535501" cy="492599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3" name="Shape 277"/>
          <p:cNvSpPr/>
          <p:nvPr/>
        </p:nvSpPr>
        <p:spPr>
          <a:xfrm>
            <a:off x="11171990" y="4386203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24" name="Shape 278"/>
          <p:cNvSpPr txBox="1"/>
          <p:nvPr/>
        </p:nvSpPr>
        <p:spPr>
          <a:xfrm>
            <a:off x="4872087" y="5229229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</a:defRPr>
            </a:lvl1pPr>
          </a:lstStyle>
          <a:p>
            <a:r>
              <a:t>Branching</a:t>
            </a:r>
          </a:p>
        </p:txBody>
      </p:sp>
      <p:sp>
        <p:nvSpPr>
          <p:cNvPr id="225" name="Shape 279"/>
          <p:cNvSpPr txBox="1"/>
          <p:nvPr/>
        </p:nvSpPr>
        <p:spPr>
          <a:xfrm>
            <a:off x="9297447" y="5209302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</a:defRPr>
            </a:lvl1pPr>
          </a:lstStyle>
          <a:p>
            <a:r>
              <a:t>Merging</a:t>
            </a:r>
          </a:p>
        </p:txBody>
      </p:sp>
      <p:sp>
        <p:nvSpPr>
          <p:cNvPr id="226" name="Shape 277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473201">
              <a:defRPr sz="6400"/>
            </a:lvl1pPr>
          </a:lstStyle>
          <a:p>
            <a:r>
              <a:t>Git Branch</a:t>
            </a:r>
          </a:p>
        </p:txBody>
      </p:sp>
      <p:sp>
        <p:nvSpPr>
          <p:cNvPr id="227" name="Shape 269"/>
          <p:cNvSpPr/>
          <p:nvPr/>
        </p:nvSpPr>
        <p:spPr>
          <a:xfrm>
            <a:off x="6262477" y="4386202"/>
            <a:ext cx="535501" cy="49259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6" animBg="1" advAuto="0"/>
      <p:bldP spid="211" grpId="7" animBg="1" advAuto="0"/>
      <p:bldP spid="212" grpId="4" animBg="1" advAuto="0"/>
      <p:bldP spid="215" grpId="1" animBg="1" advAuto="0"/>
      <p:bldP spid="219" grpId="2" animBg="1" advAuto="0"/>
      <p:bldP spid="221" grpId="3" animBg="1" advAuto="0"/>
      <p:bldP spid="222" grpId="5" animBg="1" advAuto="0"/>
      <p:bldP spid="223" grpId="8" animBg="1" advAuto="0"/>
      <p:bldP spid="224" grpId="9" animBg="1" advAuto="0"/>
      <p:bldP spid="225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230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IT-HACK.png" descr="GIT-H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172" y="3412492"/>
            <a:ext cx="4660456" cy="46812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34" name="Shape 295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r>
              <a:t>Be Professional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200"/>
            </a:pPr>
            <a:r>
              <a:rPr dirty="0"/>
              <a:t>Basic </a:t>
            </a:r>
            <a:r>
              <a:rPr dirty="0" err="1"/>
              <a:t>Git</a:t>
            </a:r>
            <a:r>
              <a:rPr dirty="0"/>
              <a:t> Commands</a:t>
            </a:r>
          </a:p>
        </p:txBody>
      </p:sp>
      <p:sp>
        <p:nvSpPr>
          <p:cNvPr id="237" name="Shape 3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init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Initialize a repository at current directory.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add [file_name]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Add files to git repository and let git track them.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commit -m "commit messages"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Save the changes to the git repository and create snapshots of the files.</a:t>
            </a:r>
          </a:p>
          <a:p>
            <a:pPr marL="302259" indent="-302259" defTabSz="397256">
              <a:spcBef>
                <a:spcPts val="2800"/>
              </a:spcBef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checkout [version]</a:t>
            </a:r>
          </a:p>
          <a:p>
            <a:pPr marL="906780" lvl="2" indent="-302259" defTabSz="397256">
              <a:spcBef>
                <a:spcPts val="2800"/>
              </a:spcBef>
              <a:defRPr sz="2400"/>
            </a:pPr>
            <a:r>
              <a:t>Go to a specific version.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308"/>
          <p:cNvGrpSpPr/>
          <p:nvPr/>
        </p:nvGrpSpPr>
        <p:grpSpPr>
          <a:xfrm>
            <a:off x="1143000" y="1762520"/>
            <a:ext cx="10718800" cy="6228561"/>
            <a:chOff x="0" y="0"/>
            <a:chExt cx="10718800" cy="6228559"/>
          </a:xfrm>
        </p:grpSpPr>
        <p:sp>
          <p:nvSpPr>
            <p:cNvPr id="239" name="Shape 303"/>
            <p:cNvSpPr/>
            <p:nvPr/>
          </p:nvSpPr>
          <p:spPr>
            <a:xfrm>
              <a:off x="88899" y="2113111"/>
              <a:ext cx="1663652" cy="391569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40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99256"/>
              <a:ext cx="10718800" cy="582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43" name="Shape 305"/>
            <p:cNvGrpSpPr/>
            <p:nvPr/>
          </p:nvGrpSpPr>
          <p:grpSpPr>
            <a:xfrm>
              <a:off x="177774" y="1841500"/>
              <a:ext cx="4666062" cy="1016001"/>
              <a:chOff x="0" y="0"/>
              <a:chExt cx="4666060" cy="1016000"/>
            </a:xfrm>
          </p:grpSpPr>
          <p:sp>
            <p:nvSpPr>
              <p:cNvPr id="241" name="形狀"/>
              <p:cNvSpPr/>
              <p:nvPr/>
            </p:nvSpPr>
            <p:spPr>
              <a:xfrm>
                <a:off x="-1" y="-1"/>
                <a:ext cx="4666062" cy="101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03" y="0"/>
                    </a:moveTo>
                    <a:lnTo>
                      <a:pt x="2539" y="3240"/>
                    </a:lnTo>
                    <a:lnTo>
                      <a:pt x="294" y="3240"/>
                    </a:lnTo>
                    <a:cubicBezTo>
                      <a:pt x="132" y="3240"/>
                      <a:pt x="0" y="3844"/>
                      <a:pt x="0" y="4590"/>
                    </a:cubicBezTo>
                    <a:lnTo>
                      <a:pt x="0" y="20250"/>
                    </a:lnTo>
                    <a:cubicBezTo>
                      <a:pt x="0" y="20996"/>
                      <a:pt x="132" y="21600"/>
                      <a:pt x="294" y="21600"/>
                    </a:cubicBezTo>
                    <a:lnTo>
                      <a:pt x="21306" y="21600"/>
                    </a:lnTo>
                    <a:cubicBezTo>
                      <a:pt x="21468" y="21600"/>
                      <a:pt x="21600" y="20996"/>
                      <a:pt x="21600" y="20250"/>
                    </a:cubicBezTo>
                    <a:lnTo>
                      <a:pt x="21600" y="4590"/>
                    </a:lnTo>
                    <a:cubicBezTo>
                      <a:pt x="21600" y="3844"/>
                      <a:pt x="21468" y="3240"/>
                      <a:pt x="21306" y="3240"/>
                    </a:cubicBezTo>
                    <a:lnTo>
                      <a:pt x="3268" y="3240"/>
                    </a:lnTo>
                    <a:lnTo>
                      <a:pt x="290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2" name="1. Find current directory"/>
              <p:cNvSpPr txBox="1"/>
              <p:nvPr/>
            </p:nvSpPr>
            <p:spPr>
              <a:xfrm>
                <a:off x="-1" y="190500"/>
                <a:ext cx="4666062" cy="635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1. Find current directory</a:t>
                </a:r>
              </a:p>
            </p:txBody>
          </p:sp>
        </p:grpSp>
        <p:grpSp>
          <p:nvGrpSpPr>
            <p:cNvPr id="246" name="Shape 306"/>
            <p:cNvGrpSpPr/>
            <p:nvPr/>
          </p:nvGrpSpPr>
          <p:grpSpPr>
            <a:xfrm>
              <a:off x="3225774" y="-1"/>
              <a:ext cx="4666062" cy="1056881"/>
              <a:chOff x="0" y="0"/>
              <a:chExt cx="4666060" cy="1056879"/>
            </a:xfrm>
          </p:grpSpPr>
          <p:sp>
            <p:nvSpPr>
              <p:cNvPr id="244" name="形狀"/>
              <p:cNvSpPr/>
              <p:nvPr/>
            </p:nvSpPr>
            <p:spPr>
              <a:xfrm>
                <a:off x="-1" y="-1"/>
                <a:ext cx="4666062" cy="1056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4" y="0"/>
                    </a:moveTo>
                    <a:cubicBezTo>
                      <a:pt x="132" y="0"/>
                      <a:pt x="0" y="581"/>
                      <a:pt x="0" y="1298"/>
                    </a:cubicBezTo>
                    <a:lnTo>
                      <a:pt x="0" y="16352"/>
                    </a:lnTo>
                    <a:cubicBezTo>
                      <a:pt x="0" y="17069"/>
                      <a:pt x="132" y="17650"/>
                      <a:pt x="294" y="17650"/>
                    </a:cubicBezTo>
                    <a:lnTo>
                      <a:pt x="7586" y="17650"/>
                    </a:lnTo>
                    <a:lnTo>
                      <a:pt x="7950" y="21600"/>
                    </a:lnTo>
                    <a:lnTo>
                      <a:pt x="8313" y="17650"/>
                    </a:lnTo>
                    <a:lnTo>
                      <a:pt x="21306" y="17650"/>
                    </a:lnTo>
                    <a:cubicBezTo>
                      <a:pt x="21468" y="17650"/>
                      <a:pt x="21600" y="17069"/>
                      <a:pt x="21600" y="16352"/>
                    </a:cubicBezTo>
                    <a:lnTo>
                      <a:pt x="21600" y="1298"/>
                    </a:lnTo>
                    <a:cubicBezTo>
                      <a:pt x="21600" y="581"/>
                      <a:pt x="21468" y="0"/>
                      <a:pt x="21306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45" name="2. Go to that directory"/>
              <p:cNvSpPr txBox="1"/>
              <p:nvPr/>
            </p:nvSpPr>
            <p:spPr>
              <a:xfrm>
                <a:off x="-1" y="210939"/>
                <a:ext cx="466606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2. Go to that directory</a:t>
                </a:r>
              </a:p>
            </p:txBody>
          </p:sp>
        </p:grpSp>
        <p:sp>
          <p:nvSpPr>
            <p:cNvPr id="247" name="Shape 307"/>
            <p:cNvSpPr/>
            <p:nvPr/>
          </p:nvSpPr>
          <p:spPr>
            <a:xfrm>
              <a:off x="98771" y="1498004"/>
              <a:ext cx="1669308" cy="282776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322"/>
          <p:cNvGrpSpPr/>
          <p:nvPr/>
        </p:nvGrpSpPr>
        <p:grpSpPr>
          <a:xfrm>
            <a:off x="-2647950" y="492124"/>
            <a:ext cx="15120941" cy="8769351"/>
            <a:chOff x="0" y="0"/>
            <a:chExt cx="15120939" cy="8769350"/>
          </a:xfrm>
        </p:grpSpPr>
        <p:grpSp>
          <p:nvGrpSpPr>
            <p:cNvPr id="254" name="Group 313"/>
            <p:cNvGrpSpPr/>
            <p:nvPr/>
          </p:nvGrpSpPr>
          <p:grpSpPr>
            <a:xfrm>
              <a:off x="0" y="1314450"/>
              <a:ext cx="9036821" cy="5613400"/>
              <a:chOff x="0" y="0"/>
              <a:chExt cx="9036820" cy="5613400"/>
            </a:xfrm>
          </p:grpSpPr>
          <p:pic>
            <p:nvPicPr>
              <p:cNvPr id="250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267701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53" name="Shape 312"/>
              <p:cNvGrpSpPr/>
              <p:nvPr/>
            </p:nvGrpSpPr>
            <p:grpSpPr>
              <a:xfrm>
                <a:off x="4794225" y="1193800"/>
                <a:ext cx="4242596" cy="1066405"/>
                <a:chOff x="0" y="0"/>
                <a:chExt cx="4242594" cy="1066403"/>
              </a:xfrm>
            </p:grpSpPr>
            <p:sp>
              <p:nvSpPr>
                <p:cNvPr id="251" name="形狀"/>
                <p:cNvSpPr/>
                <p:nvPr/>
              </p:nvSpPr>
              <p:spPr>
                <a:xfrm>
                  <a:off x="-1" y="0"/>
                  <a:ext cx="4242596" cy="10664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576"/>
                        <a:pt x="0" y="1286"/>
                      </a:cubicBezTo>
                      <a:lnTo>
                        <a:pt x="0" y="16206"/>
                      </a:lnTo>
                      <a:cubicBezTo>
                        <a:pt x="0" y="16916"/>
                        <a:pt x="145" y="17492"/>
                        <a:pt x="323" y="17492"/>
                      </a:cubicBezTo>
                      <a:lnTo>
                        <a:pt x="14039" y="17492"/>
                      </a:lnTo>
                      <a:lnTo>
                        <a:pt x="14437" y="21600"/>
                      </a:lnTo>
                      <a:lnTo>
                        <a:pt x="14837" y="17492"/>
                      </a:lnTo>
                      <a:lnTo>
                        <a:pt x="21277" y="17492"/>
                      </a:lnTo>
                      <a:cubicBezTo>
                        <a:pt x="21455" y="17492"/>
                        <a:pt x="21600" y="16916"/>
                        <a:pt x="21600" y="16206"/>
                      </a:cubicBezTo>
                      <a:lnTo>
                        <a:pt x="21600" y="1286"/>
                      </a:lnTo>
                      <a:cubicBezTo>
                        <a:pt x="21600" y="576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252" name="3. Add a new folder"/>
                <p:cNvSpPr txBox="1"/>
                <p:nvPr/>
              </p:nvSpPr>
              <p:spPr>
                <a:xfrm>
                  <a:off x="-1" y="215701"/>
                  <a:ext cx="4242596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3. Add a new folder</a:t>
                  </a:r>
                </a:p>
              </p:txBody>
            </p:sp>
          </p:grpSp>
        </p:grpSp>
        <p:grpSp>
          <p:nvGrpSpPr>
            <p:cNvPr id="268" name="Group 321"/>
            <p:cNvGrpSpPr/>
            <p:nvPr/>
          </p:nvGrpSpPr>
          <p:grpSpPr>
            <a:xfrm>
              <a:off x="9226153" y="-1"/>
              <a:ext cx="5894788" cy="8769351"/>
              <a:chOff x="0" y="0"/>
              <a:chExt cx="5894787" cy="8769350"/>
            </a:xfrm>
          </p:grpSpPr>
          <p:grpSp>
            <p:nvGrpSpPr>
              <p:cNvPr id="262" name="Group 317"/>
              <p:cNvGrpSpPr/>
              <p:nvPr/>
            </p:nvGrpSpPr>
            <p:grpSpPr>
              <a:xfrm>
                <a:off x="714337" y="-1"/>
                <a:ext cx="4693422" cy="4330701"/>
                <a:chOff x="0" y="0"/>
                <a:chExt cx="4693421" cy="4330700"/>
              </a:xfrm>
            </p:grpSpPr>
            <p:pic>
              <p:nvPicPr>
                <p:cNvPr id="255" name="pasted-image.png" descr="pasted-image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647700"/>
                  <a:ext cx="4533903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58" name="Shape 315"/>
                <p:cNvGrpSpPr/>
                <p:nvPr/>
              </p:nvGrpSpPr>
              <p:grpSpPr>
                <a:xfrm>
                  <a:off x="450825" y="3273425"/>
                  <a:ext cx="4242597" cy="1019176"/>
                  <a:chOff x="0" y="0"/>
                  <a:chExt cx="4242596" cy="1019175"/>
                </a:xfrm>
              </p:grpSpPr>
              <p:sp>
                <p:nvSpPr>
                  <p:cNvPr id="256" name="形狀"/>
                  <p:cNvSpPr/>
                  <p:nvPr/>
                </p:nvSpPr>
                <p:spPr>
                  <a:xfrm>
                    <a:off x="0" y="0"/>
                    <a:ext cx="4242597" cy="101917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2877" y="0"/>
                        </a:moveTo>
                        <a:lnTo>
                          <a:pt x="12479" y="3297"/>
                        </a:lnTo>
                        <a:lnTo>
                          <a:pt x="323" y="3297"/>
                        </a:lnTo>
                        <a:cubicBezTo>
                          <a:pt x="145" y="3297"/>
                          <a:pt x="0" y="3900"/>
                          <a:pt x="0" y="4643"/>
                        </a:cubicBezTo>
                        <a:lnTo>
                          <a:pt x="0" y="20254"/>
                        </a:lnTo>
                        <a:cubicBezTo>
                          <a:pt x="0" y="20997"/>
                          <a:pt x="145" y="21600"/>
                          <a:pt x="323" y="21600"/>
                        </a:cubicBezTo>
                        <a:lnTo>
                          <a:pt x="21277" y="21600"/>
                        </a:lnTo>
                        <a:cubicBezTo>
                          <a:pt x="21455" y="21600"/>
                          <a:pt x="21600" y="20997"/>
                          <a:pt x="21600" y="20254"/>
                        </a:cubicBezTo>
                        <a:lnTo>
                          <a:pt x="21600" y="4643"/>
                        </a:lnTo>
                        <a:cubicBezTo>
                          <a:pt x="21600" y="3900"/>
                          <a:pt x="21455" y="3297"/>
                          <a:pt x="21277" y="3297"/>
                        </a:cubicBezTo>
                        <a:lnTo>
                          <a:pt x="13275" y="3297"/>
                        </a:lnTo>
                        <a:lnTo>
                          <a:pt x="12877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57" name="5. Create a new file"/>
                  <p:cNvSpPr txBox="1"/>
                  <p:nvPr/>
                </p:nvSpPr>
                <p:spPr>
                  <a:xfrm>
                    <a:off x="-1" y="192087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5. Create a new file</a:t>
                    </a:r>
                  </a:p>
                </p:txBody>
              </p:sp>
            </p:grpSp>
            <p:grpSp>
              <p:nvGrpSpPr>
                <p:cNvPr id="261" name="Shape 316"/>
                <p:cNvGrpSpPr/>
                <p:nvPr/>
              </p:nvGrpSpPr>
              <p:grpSpPr>
                <a:xfrm>
                  <a:off x="450825" y="-1"/>
                  <a:ext cx="4242597" cy="1007271"/>
                  <a:chOff x="0" y="0"/>
                  <a:chExt cx="4242596" cy="1007269"/>
                </a:xfrm>
              </p:grpSpPr>
              <p:sp>
                <p:nvSpPr>
                  <p:cNvPr id="259" name="形狀"/>
                  <p:cNvSpPr/>
                  <p:nvPr/>
                </p:nvSpPr>
                <p:spPr>
                  <a:xfrm>
                    <a:off x="0" y="0"/>
                    <a:ext cx="4242597" cy="10072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323" y="0"/>
                        </a:moveTo>
                        <a:cubicBezTo>
                          <a:pt x="145" y="0"/>
                          <a:pt x="0" y="610"/>
                          <a:pt x="0" y="1362"/>
                        </a:cubicBezTo>
                        <a:lnTo>
                          <a:pt x="0" y="17157"/>
                        </a:lnTo>
                        <a:cubicBezTo>
                          <a:pt x="0" y="17909"/>
                          <a:pt x="145" y="18519"/>
                          <a:pt x="323" y="18519"/>
                        </a:cubicBezTo>
                        <a:lnTo>
                          <a:pt x="10602" y="18519"/>
                        </a:lnTo>
                        <a:lnTo>
                          <a:pt x="11002" y="21600"/>
                        </a:lnTo>
                        <a:lnTo>
                          <a:pt x="11402" y="18519"/>
                        </a:lnTo>
                        <a:lnTo>
                          <a:pt x="21277" y="18519"/>
                        </a:lnTo>
                        <a:cubicBezTo>
                          <a:pt x="21455" y="18519"/>
                          <a:pt x="21600" y="17909"/>
                          <a:pt x="21600" y="17157"/>
                        </a:cubicBezTo>
                        <a:lnTo>
                          <a:pt x="21600" y="1362"/>
                        </a:lnTo>
                        <a:cubicBezTo>
                          <a:pt x="21600" y="610"/>
                          <a:pt x="21455" y="0"/>
                          <a:pt x="21277" y="0"/>
                        </a:cubicBezTo>
                        <a:lnTo>
                          <a:pt x="32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0" name="4. Go to that folder"/>
                  <p:cNvSpPr txBox="1"/>
                  <p:nvPr/>
                </p:nvSpPr>
                <p:spPr>
                  <a:xfrm>
                    <a:off x="-1" y="186134"/>
                    <a:ext cx="4242598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4. Go to that folder</a:t>
                    </a:r>
                  </a:p>
                </p:txBody>
              </p:sp>
            </p:grpSp>
          </p:grpSp>
          <p:grpSp>
            <p:nvGrpSpPr>
              <p:cNvPr id="267" name="Group 320"/>
              <p:cNvGrpSpPr/>
              <p:nvPr/>
            </p:nvGrpSpPr>
            <p:grpSpPr>
              <a:xfrm>
                <a:off x="-1" y="4984750"/>
                <a:ext cx="5894789" cy="3784600"/>
                <a:chOff x="0" y="0"/>
                <a:chExt cx="5894787" cy="3784600"/>
              </a:xfrm>
            </p:grpSpPr>
            <p:pic>
              <p:nvPicPr>
                <p:cNvPr id="263" name="pasted-image.png" descr="pasted-image.png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98946" y="0"/>
                  <a:ext cx="3873503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266" name="Shape 319"/>
                <p:cNvGrpSpPr/>
                <p:nvPr/>
              </p:nvGrpSpPr>
              <p:grpSpPr>
                <a:xfrm>
                  <a:off x="0" y="1024730"/>
                  <a:ext cx="5894788" cy="981871"/>
                  <a:chOff x="0" y="0"/>
                  <a:chExt cx="5894787" cy="981869"/>
                </a:xfrm>
              </p:grpSpPr>
              <p:sp>
                <p:nvSpPr>
                  <p:cNvPr id="264" name="形狀"/>
                  <p:cNvSpPr/>
                  <p:nvPr/>
                </p:nvSpPr>
                <p:spPr>
                  <a:xfrm>
                    <a:off x="-1" y="0"/>
                    <a:ext cx="5894788" cy="98187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5654" y="0"/>
                        </a:moveTo>
                        <a:lnTo>
                          <a:pt x="5368" y="2602"/>
                        </a:lnTo>
                        <a:lnTo>
                          <a:pt x="233" y="2602"/>
                        </a:lnTo>
                        <a:cubicBezTo>
                          <a:pt x="104" y="2602"/>
                          <a:pt x="0" y="3227"/>
                          <a:pt x="0" y="3999"/>
                        </a:cubicBezTo>
                        <a:lnTo>
                          <a:pt x="0" y="20203"/>
                        </a:lnTo>
                        <a:cubicBezTo>
                          <a:pt x="0" y="20975"/>
                          <a:pt x="104" y="21600"/>
                          <a:pt x="233" y="21600"/>
                        </a:cubicBezTo>
                        <a:lnTo>
                          <a:pt x="21367" y="21600"/>
                        </a:lnTo>
                        <a:cubicBezTo>
                          <a:pt x="21496" y="21600"/>
                          <a:pt x="21600" y="20975"/>
                          <a:pt x="21600" y="20203"/>
                        </a:cubicBezTo>
                        <a:lnTo>
                          <a:pt x="21600" y="3999"/>
                        </a:lnTo>
                        <a:cubicBezTo>
                          <a:pt x="21600" y="3227"/>
                          <a:pt x="21496" y="2602"/>
                          <a:pt x="21367" y="2602"/>
                        </a:cubicBezTo>
                        <a:lnTo>
                          <a:pt x="5942" y="2602"/>
                        </a:lnTo>
                        <a:lnTo>
                          <a:pt x="5654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pPr>
                    <a:endParaRPr/>
                  </a:p>
                </p:txBody>
              </p:sp>
              <p:sp>
                <p:nvSpPr>
                  <p:cNvPr id="265" name="6. Put some contents and save"/>
                  <p:cNvSpPr txBox="1"/>
                  <p:nvPr/>
                </p:nvSpPr>
                <p:spPr>
                  <a:xfrm>
                    <a:off x="-1" y="173434"/>
                    <a:ext cx="5894789" cy="63500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1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Avenir Next"/>
                        <a:ea typeface="Avenir Next"/>
                        <a:cs typeface="Avenir Next"/>
                        <a:sym typeface="Avenir Next"/>
                      </a:defRPr>
                    </a:lvl1pPr>
                  </a:lstStyle>
                  <a:p>
                    <a:r>
                      <a:t>6. Put some contents and save</a:t>
                    </a:r>
                  </a:p>
                </p:txBody>
              </p:sp>
            </p:grp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Shape 326"/>
          <p:cNvGrpSpPr/>
          <p:nvPr/>
        </p:nvGrpSpPr>
        <p:grpSpPr>
          <a:xfrm>
            <a:off x="1637506" y="7075734"/>
            <a:ext cx="9729789" cy="1577481"/>
            <a:chOff x="0" y="0"/>
            <a:chExt cx="9729788" cy="1577479"/>
          </a:xfrm>
        </p:grpSpPr>
        <p:sp>
          <p:nvSpPr>
            <p:cNvPr id="271" name="圓角矩形"/>
            <p:cNvSpPr/>
            <p:nvPr/>
          </p:nvSpPr>
          <p:spPr>
            <a:xfrm>
              <a:off x="0" y="0"/>
              <a:ext cx="9729789" cy="1577480"/>
            </a:xfrm>
            <a:prstGeom prst="roundRect">
              <a:avLst>
                <a:gd name="adj" fmla="val 5636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72" name="$ git config --global user.name &quot;name&quot;…"/>
            <p:cNvSpPr txBox="1"/>
            <p:nvPr/>
          </p:nvSpPr>
          <p:spPr>
            <a:xfrm>
              <a:off x="26039" y="233145"/>
              <a:ext cx="967771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$ git config --global </a:t>
              </a:r>
              <a:r>
                <a:rPr dirty="0" err="1"/>
                <a:t>user.name</a:t>
              </a:r>
              <a:r>
                <a:rPr dirty="0"/>
                <a:t> "name"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 dirty="0"/>
                <a:t>$ git config --global </a:t>
              </a:r>
              <a:r>
                <a:rPr dirty="0" err="1"/>
                <a:t>user.email</a:t>
              </a:r>
              <a:r>
                <a:rPr dirty="0"/>
                <a:t> "email"</a:t>
              </a:r>
            </a:p>
          </p:txBody>
        </p:sp>
      </p:grpSp>
      <p:grpSp>
        <p:nvGrpSpPr>
          <p:cNvPr id="280" name="Group 331"/>
          <p:cNvGrpSpPr/>
          <p:nvPr/>
        </p:nvGrpSpPr>
        <p:grpSpPr>
          <a:xfrm>
            <a:off x="2216150" y="1113084"/>
            <a:ext cx="8572500" cy="5613403"/>
            <a:chOff x="0" y="0"/>
            <a:chExt cx="8572500" cy="5613401"/>
          </a:xfrm>
        </p:grpSpPr>
        <p:pic>
          <p:nvPicPr>
            <p:cNvPr id="274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72500" cy="5613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7" name="Shape 328"/>
            <p:cNvGrpSpPr/>
            <p:nvPr/>
          </p:nvGrpSpPr>
          <p:grpSpPr>
            <a:xfrm>
              <a:off x="755625" y="1740693"/>
              <a:ext cx="5139930" cy="1002508"/>
              <a:chOff x="0" y="0"/>
              <a:chExt cx="5139928" cy="1002507"/>
            </a:xfrm>
          </p:grpSpPr>
          <p:sp>
            <p:nvSpPr>
              <p:cNvPr id="275" name="形狀"/>
              <p:cNvSpPr/>
              <p:nvPr/>
            </p:nvSpPr>
            <p:spPr>
              <a:xfrm>
                <a:off x="-1" y="0"/>
                <a:ext cx="5139930" cy="1002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46" y="0"/>
                    </a:moveTo>
                    <a:lnTo>
                      <a:pt x="4016" y="2993"/>
                    </a:lnTo>
                    <a:lnTo>
                      <a:pt x="267" y="2993"/>
                    </a:lnTo>
                    <a:cubicBezTo>
                      <a:pt x="119" y="2993"/>
                      <a:pt x="0" y="3605"/>
                      <a:pt x="0" y="4361"/>
                    </a:cubicBezTo>
                    <a:lnTo>
                      <a:pt x="0" y="20232"/>
                    </a:lnTo>
                    <a:cubicBezTo>
                      <a:pt x="0" y="20987"/>
                      <a:pt x="119" y="21600"/>
                      <a:pt x="267" y="21600"/>
                    </a:cubicBezTo>
                    <a:lnTo>
                      <a:pt x="21333" y="21600"/>
                    </a:lnTo>
                    <a:cubicBezTo>
                      <a:pt x="21481" y="21600"/>
                      <a:pt x="21600" y="20987"/>
                      <a:pt x="21600" y="20232"/>
                    </a:cubicBezTo>
                    <a:lnTo>
                      <a:pt x="21600" y="4361"/>
                    </a:lnTo>
                    <a:cubicBezTo>
                      <a:pt x="21600" y="3605"/>
                      <a:pt x="21481" y="2993"/>
                      <a:pt x="21333" y="2993"/>
                    </a:cubicBezTo>
                    <a:lnTo>
                      <a:pt x="4675" y="2993"/>
                    </a:lnTo>
                    <a:lnTo>
                      <a:pt x="434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76" name="7. Setup user information"/>
              <p:cNvSpPr txBox="1"/>
              <p:nvPr/>
            </p:nvSpPr>
            <p:spPr>
              <a:xfrm>
                <a:off x="0" y="183753"/>
                <a:ext cx="513992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7. Setup user information</a:t>
                </a:r>
              </a:p>
            </p:txBody>
          </p:sp>
        </p:grpSp>
        <p:sp>
          <p:nvSpPr>
            <p:cNvPr id="278" name="Shape 329"/>
            <p:cNvSpPr/>
            <p:nvPr/>
          </p:nvSpPr>
          <p:spPr>
            <a:xfrm>
              <a:off x="1502121" y="1004441"/>
              <a:ext cx="394791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330"/>
            <p:cNvSpPr/>
            <p:nvPr/>
          </p:nvSpPr>
          <p:spPr>
            <a:xfrm>
              <a:off x="1502121" y="1410841"/>
              <a:ext cx="617909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81" name="With --global: for all repositories in computer…"/>
          <p:cNvSpPr/>
          <p:nvPr/>
        </p:nvSpPr>
        <p:spPr>
          <a:xfrm>
            <a:off x="4921646" y="5574544"/>
            <a:ext cx="6731398" cy="1935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4" y="0"/>
                </a:moveTo>
                <a:cubicBezTo>
                  <a:pt x="759" y="0"/>
                  <a:pt x="0" y="2638"/>
                  <a:pt x="0" y="5891"/>
                </a:cubicBezTo>
                <a:lnTo>
                  <a:pt x="0" y="11294"/>
                </a:lnTo>
                <a:cubicBezTo>
                  <a:pt x="0" y="14296"/>
                  <a:pt x="649" y="16745"/>
                  <a:pt x="1484" y="17109"/>
                </a:cubicBezTo>
                <a:lnTo>
                  <a:pt x="2267" y="21600"/>
                </a:lnTo>
                <a:lnTo>
                  <a:pt x="3036" y="17184"/>
                </a:lnTo>
                <a:lnTo>
                  <a:pt x="19906" y="17184"/>
                </a:lnTo>
                <a:cubicBezTo>
                  <a:pt x="20841" y="17184"/>
                  <a:pt x="21600" y="14546"/>
                  <a:pt x="21600" y="11294"/>
                </a:cubicBezTo>
                <a:lnTo>
                  <a:pt x="21600" y="5891"/>
                </a:lnTo>
                <a:cubicBezTo>
                  <a:pt x="21600" y="2638"/>
                  <a:pt x="20841" y="0"/>
                  <a:pt x="19906" y="0"/>
                </a:cubicBezTo>
                <a:lnTo>
                  <a:pt x="169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 </a:t>
            </a:r>
            <a:r>
              <a:rPr sz="2100"/>
              <a:t>--</a:t>
            </a:r>
            <a:r>
              <a:t>global: for all repositories in computer</a:t>
            </a:r>
          </a:p>
          <a:p>
            <a:pPr indent="152400" algn="l">
              <a:defRPr sz="2500">
                <a:solidFill>
                  <a:srgbClr val="FFFFFF"/>
                </a:solidFill>
              </a:defRPr>
            </a:pPr>
            <a:r>
              <a:t>Without --global: for current repository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Shape 334"/>
          <p:cNvGrpSpPr/>
          <p:nvPr/>
        </p:nvGrpSpPr>
        <p:grpSpPr>
          <a:xfrm>
            <a:off x="1637506" y="6618534"/>
            <a:ext cx="9729789" cy="2553645"/>
            <a:chOff x="0" y="0"/>
            <a:chExt cx="9729788" cy="2553643"/>
          </a:xfrm>
        </p:grpSpPr>
        <p:sp>
          <p:nvSpPr>
            <p:cNvPr id="283" name="圓角矩形"/>
            <p:cNvSpPr/>
            <p:nvPr/>
          </p:nvSpPr>
          <p:spPr>
            <a:xfrm>
              <a:off x="0" y="0"/>
              <a:ext cx="9729789" cy="2553644"/>
            </a:xfrm>
            <a:prstGeom prst="roundRect">
              <a:avLst>
                <a:gd name="adj" fmla="val 3481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284" name="$ cd git-demo  # go to git-demo directory…"/>
            <p:cNvSpPr txBox="1"/>
            <p:nvPr/>
          </p:nvSpPr>
          <p:spPr>
            <a:xfrm>
              <a:off x="26035" y="460878"/>
              <a:ext cx="9677718" cy="16318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cd git-demo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git-demo directory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dir	         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list the files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init			</a:t>
              </a: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initialize a repository</a:t>
              </a:r>
            </a:p>
          </p:txBody>
        </p:sp>
      </p:grpSp>
      <p:grpSp>
        <p:nvGrpSpPr>
          <p:cNvPr id="299" name="Group 342"/>
          <p:cNvGrpSpPr/>
          <p:nvPr/>
        </p:nvGrpSpPr>
        <p:grpSpPr>
          <a:xfrm>
            <a:off x="112488" y="558800"/>
            <a:ext cx="10833934" cy="5638800"/>
            <a:chOff x="0" y="0"/>
            <a:chExt cx="10833933" cy="5638800"/>
          </a:xfrm>
        </p:grpSpPr>
        <p:pic>
          <p:nvPicPr>
            <p:cNvPr id="286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1339" y="0"/>
              <a:ext cx="8585205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89" name="Shape 336"/>
            <p:cNvGrpSpPr/>
            <p:nvPr/>
          </p:nvGrpSpPr>
          <p:grpSpPr>
            <a:xfrm>
              <a:off x="2847615" y="820984"/>
              <a:ext cx="3866755" cy="995762"/>
              <a:chOff x="0" y="0"/>
              <a:chExt cx="3866754" cy="995760"/>
            </a:xfrm>
          </p:grpSpPr>
          <p:sp>
            <p:nvSpPr>
              <p:cNvPr id="287" name="形狀"/>
              <p:cNvSpPr/>
              <p:nvPr/>
            </p:nvSpPr>
            <p:spPr>
              <a:xfrm>
                <a:off x="-1" y="-1"/>
                <a:ext cx="3866756" cy="99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55" y="0"/>
                    </a:moveTo>
                    <a:cubicBezTo>
                      <a:pt x="159" y="0"/>
                      <a:pt x="0" y="617"/>
                      <a:pt x="0" y="1377"/>
                    </a:cubicBezTo>
                    <a:lnTo>
                      <a:pt x="0" y="17356"/>
                    </a:lnTo>
                    <a:cubicBezTo>
                      <a:pt x="0" y="18116"/>
                      <a:pt x="159" y="18733"/>
                      <a:pt x="355" y="18733"/>
                    </a:cubicBezTo>
                    <a:lnTo>
                      <a:pt x="7043" y="18733"/>
                    </a:lnTo>
                    <a:lnTo>
                      <a:pt x="7482" y="21600"/>
                    </a:lnTo>
                    <a:lnTo>
                      <a:pt x="7921" y="18733"/>
                    </a:lnTo>
                    <a:lnTo>
                      <a:pt x="21245" y="18733"/>
                    </a:lnTo>
                    <a:cubicBezTo>
                      <a:pt x="21441" y="18733"/>
                      <a:pt x="21600" y="18116"/>
                      <a:pt x="21600" y="17356"/>
                    </a:cubicBezTo>
                    <a:lnTo>
                      <a:pt x="21600" y="1377"/>
                    </a:lnTo>
                    <a:cubicBezTo>
                      <a:pt x="21600" y="617"/>
                      <a:pt x="21441" y="0"/>
                      <a:pt x="21245" y="0"/>
                    </a:cubicBezTo>
                    <a:lnTo>
                      <a:pt x="355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88" name="8. Go to “git-demo”"/>
              <p:cNvSpPr txBox="1"/>
              <p:nvPr/>
            </p:nvSpPr>
            <p:spPr>
              <a:xfrm>
                <a:off x="0" y="180379"/>
                <a:ext cx="386675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8. Go to “git-demo”</a:t>
                </a:r>
              </a:p>
            </p:txBody>
          </p:sp>
        </p:grpSp>
        <p:grpSp>
          <p:nvGrpSpPr>
            <p:cNvPr id="292" name="Shape 337"/>
            <p:cNvGrpSpPr/>
            <p:nvPr/>
          </p:nvGrpSpPr>
          <p:grpSpPr>
            <a:xfrm>
              <a:off x="4954624" y="1925885"/>
              <a:ext cx="5879309" cy="863601"/>
              <a:chOff x="0" y="0"/>
              <a:chExt cx="5879308" cy="863600"/>
            </a:xfrm>
          </p:grpSpPr>
          <p:sp>
            <p:nvSpPr>
              <p:cNvPr id="290" name="形狀"/>
              <p:cNvSpPr/>
              <p:nvPr/>
            </p:nvSpPr>
            <p:spPr>
              <a:xfrm>
                <a:off x="-1" y="0"/>
                <a:ext cx="5879310" cy="8636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" y="0"/>
                    </a:moveTo>
                    <a:cubicBezTo>
                      <a:pt x="809" y="0"/>
                      <a:pt x="704" y="711"/>
                      <a:pt x="704" y="1588"/>
                    </a:cubicBezTo>
                    <a:lnTo>
                      <a:pt x="704" y="9480"/>
                    </a:lnTo>
                    <a:lnTo>
                      <a:pt x="0" y="11445"/>
                    </a:lnTo>
                    <a:lnTo>
                      <a:pt x="704" y="13411"/>
                    </a:lnTo>
                    <a:lnTo>
                      <a:pt x="704" y="20012"/>
                    </a:lnTo>
                    <a:cubicBezTo>
                      <a:pt x="704" y="20889"/>
                      <a:pt x="809" y="21600"/>
                      <a:pt x="938" y="21600"/>
                    </a:cubicBezTo>
                    <a:lnTo>
                      <a:pt x="21367" y="21600"/>
                    </a:lnTo>
                    <a:cubicBezTo>
                      <a:pt x="21496" y="21600"/>
                      <a:pt x="21600" y="20889"/>
                      <a:pt x="21600" y="20012"/>
                    </a:cubicBezTo>
                    <a:lnTo>
                      <a:pt x="21600" y="1588"/>
                    </a:lnTo>
                    <a:cubicBezTo>
                      <a:pt x="21600" y="711"/>
                      <a:pt x="21496" y="0"/>
                      <a:pt x="21367" y="0"/>
                    </a:cubicBezTo>
                    <a:lnTo>
                      <a:pt x="9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1" name="9. Show the files in “git-demo”"/>
              <p:cNvSpPr txBox="1"/>
              <p:nvPr/>
            </p:nvSpPr>
            <p:spPr>
              <a:xfrm>
                <a:off x="-1" y="114300"/>
                <a:ext cx="5879310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9. Show the files in “git-demo”</a:t>
                </a:r>
              </a:p>
            </p:txBody>
          </p:sp>
        </p:grpSp>
        <p:grpSp>
          <p:nvGrpSpPr>
            <p:cNvPr id="295" name="Shape 338"/>
            <p:cNvGrpSpPr/>
            <p:nvPr/>
          </p:nvGrpSpPr>
          <p:grpSpPr>
            <a:xfrm>
              <a:off x="-1" y="3627685"/>
              <a:ext cx="5687618" cy="1006477"/>
              <a:chOff x="0" y="0"/>
              <a:chExt cx="5687617" cy="1006476"/>
            </a:xfrm>
          </p:grpSpPr>
          <p:sp>
            <p:nvSpPr>
              <p:cNvPr id="293" name="形狀"/>
              <p:cNvSpPr/>
              <p:nvPr/>
            </p:nvSpPr>
            <p:spPr>
              <a:xfrm>
                <a:off x="0" y="0"/>
                <a:ext cx="5687618" cy="10064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1" y="0"/>
                    </a:moveTo>
                    <a:cubicBezTo>
                      <a:pt x="108" y="0"/>
                      <a:pt x="0" y="610"/>
                      <a:pt x="0" y="1363"/>
                    </a:cubicBezTo>
                    <a:lnTo>
                      <a:pt x="0" y="17171"/>
                    </a:lnTo>
                    <a:cubicBezTo>
                      <a:pt x="0" y="17924"/>
                      <a:pt x="108" y="18534"/>
                      <a:pt x="241" y="18534"/>
                    </a:cubicBezTo>
                    <a:lnTo>
                      <a:pt x="17787" y="18534"/>
                    </a:lnTo>
                    <a:lnTo>
                      <a:pt x="18085" y="21600"/>
                    </a:lnTo>
                    <a:lnTo>
                      <a:pt x="18384" y="18534"/>
                    </a:lnTo>
                    <a:lnTo>
                      <a:pt x="21359" y="18534"/>
                    </a:lnTo>
                    <a:cubicBezTo>
                      <a:pt x="21492" y="18534"/>
                      <a:pt x="21600" y="17924"/>
                      <a:pt x="21600" y="17171"/>
                    </a:cubicBezTo>
                    <a:lnTo>
                      <a:pt x="21600" y="1363"/>
                    </a:lnTo>
                    <a:cubicBezTo>
                      <a:pt x="21600" y="610"/>
                      <a:pt x="21492" y="0"/>
                      <a:pt x="21359" y="0"/>
                    </a:cubicBez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294" name="10. Initialize a Git repository"/>
              <p:cNvSpPr txBox="1"/>
              <p:nvPr/>
            </p:nvSpPr>
            <p:spPr>
              <a:xfrm>
                <a:off x="-1" y="185737"/>
                <a:ext cx="5687619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10. Initialize a Git repository</a:t>
                </a:r>
              </a:p>
            </p:txBody>
          </p:sp>
        </p:grpSp>
        <p:sp>
          <p:nvSpPr>
            <p:cNvPr id="296" name="Shape 339"/>
            <p:cNvSpPr/>
            <p:nvPr/>
          </p:nvSpPr>
          <p:spPr>
            <a:xfrm>
              <a:off x="4396010" y="4670226"/>
              <a:ext cx="1041452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340"/>
            <p:cNvSpPr/>
            <p:nvPr/>
          </p:nvSpPr>
          <p:spPr>
            <a:xfrm>
              <a:off x="4405883" y="2244525"/>
              <a:ext cx="498179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341"/>
            <p:cNvSpPr/>
            <p:nvPr/>
          </p:nvSpPr>
          <p:spPr>
            <a:xfrm>
              <a:off x="3491483" y="1849486"/>
              <a:ext cx="136277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50"/>
          <p:cNvGrpSpPr/>
          <p:nvPr/>
        </p:nvGrpSpPr>
        <p:grpSpPr>
          <a:xfrm>
            <a:off x="2203450" y="171450"/>
            <a:ext cx="9276931" cy="5702300"/>
            <a:chOff x="0" y="0"/>
            <a:chExt cx="9276929" cy="5702300"/>
          </a:xfrm>
        </p:grpSpPr>
        <p:pic>
          <p:nvPicPr>
            <p:cNvPr id="30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597901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04" name="Shape 346"/>
            <p:cNvGrpSpPr/>
            <p:nvPr/>
          </p:nvGrpSpPr>
          <p:grpSpPr>
            <a:xfrm>
              <a:off x="1047725" y="2859334"/>
              <a:ext cx="6944125" cy="1009256"/>
              <a:chOff x="0" y="0"/>
              <a:chExt cx="6944124" cy="1009254"/>
            </a:xfrm>
          </p:grpSpPr>
          <p:sp>
            <p:nvSpPr>
              <p:cNvPr id="302" name="形狀"/>
              <p:cNvSpPr/>
              <p:nvPr/>
            </p:nvSpPr>
            <p:spPr>
              <a:xfrm>
                <a:off x="-1" y="-1"/>
                <a:ext cx="6944126" cy="1009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" y="0"/>
                    </a:moveTo>
                    <a:cubicBezTo>
                      <a:pt x="88" y="0"/>
                      <a:pt x="0" y="608"/>
                      <a:pt x="0" y="1359"/>
                    </a:cubicBezTo>
                    <a:lnTo>
                      <a:pt x="0" y="17124"/>
                    </a:lnTo>
                    <a:cubicBezTo>
                      <a:pt x="0" y="17874"/>
                      <a:pt x="88" y="18483"/>
                      <a:pt x="198" y="18483"/>
                    </a:cubicBezTo>
                    <a:lnTo>
                      <a:pt x="5049" y="18483"/>
                    </a:lnTo>
                    <a:lnTo>
                      <a:pt x="5294" y="21600"/>
                    </a:lnTo>
                    <a:lnTo>
                      <a:pt x="5538" y="18483"/>
                    </a:lnTo>
                    <a:lnTo>
                      <a:pt x="21402" y="18483"/>
                    </a:lnTo>
                    <a:cubicBezTo>
                      <a:pt x="21512" y="18483"/>
                      <a:pt x="21600" y="17874"/>
                      <a:pt x="21600" y="17124"/>
                    </a:cubicBezTo>
                    <a:lnTo>
                      <a:pt x="21600" y="1359"/>
                    </a:lnTo>
                    <a:cubicBezTo>
                      <a:pt x="21600" y="608"/>
                      <a:pt x="21512" y="0"/>
                      <a:pt x="21402" y="0"/>
                    </a:cubicBezTo>
                    <a:lnTo>
                      <a:pt x="19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3" name="11. Add HelloGit.txt to staging files"/>
              <p:cNvSpPr txBox="1"/>
              <p:nvPr/>
            </p:nvSpPr>
            <p:spPr>
              <a:xfrm>
                <a:off x="-1" y="187127"/>
                <a:ext cx="694412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11. Add HelloGit.txt to staging files</a:t>
                </a:r>
              </a:p>
            </p:txBody>
          </p:sp>
        </p:grpSp>
        <p:grpSp>
          <p:nvGrpSpPr>
            <p:cNvPr id="307" name="Shape 347"/>
            <p:cNvGrpSpPr/>
            <p:nvPr/>
          </p:nvGrpSpPr>
          <p:grpSpPr>
            <a:xfrm>
              <a:off x="4286225" y="4628603"/>
              <a:ext cx="4990706" cy="948533"/>
              <a:chOff x="0" y="0"/>
              <a:chExt cx="4990704" cy="948532"/>
            </a:xfrm>
          </p:grpSpPr>
          <p:sp>
            <p:nvSpPr>
              <p:cNvPr id="305" name="形狀"/>
              <p:cNvSpPr/>
              <p:nvPr/>
            </p:nvSpPr>
            <p:spPr>
              <a:xfrm>
                <a:off x="-1" y="-1"/>
                <a:ext cx="4990706" cy="9485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40" y="0"/>
                    </a:moveTo>
                    <a:lnTo>
                      <a:pt x="898" y="1934"/>
                    </a:lnTo>
                    <a:lnTo>
                      <a:pt x="275" y="1934"/>
                    </a:lnTo>
                    <a:cubicBezTo>
                      <a:pt x="123" y="1934"/>
                      <a:pt x="0" y="2581"/>
                      <a:pt x="0" y="3380"/>
                    </a:cubicBezTo>
                    <a:lnTo>
                      <a:pt x="0" y="20154"/>
                    </a:lnTo>
                    <a:cubicBezTo>
                      <a:pt x="0" y="20953"/>
                      <a:pt x="123" y="21600"/>
                      <a:pt x="275" y="21600"/>
                    </a:cubicBezTo>
                    <a:lnTo>
                      <a:pt x="21325" y="21600"/>
                    </a:lnTo>
                    <a:cubicBezTo>
                      <a:pt x="21477" y="21600"/>
                      <a:pt x="21600" y="20953"/>
                      <a:pt x="21600" y="20154"/>
                    </a:cubicBezTo>
                    <a:lnTo>
                      <a:pt x="21600" y="3380"/>
                    </a:lnTo>
                    <a:cubicBezTo>
                      <a:pt x="21600" y="2581"/>
                      <a:pt x="21477" y="1934"/>
                      <a:pt x="21325" y="1934"/>
                    </a:cubicBezTo>
                    <a:lnTo>
                      <a:pt x="1582" y="1934"/>
                    </a:lnTo>
                    <a:lnTo>
                      <a:pt x="12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06" name="12. Commit your changes"/>
              <p:cNvSpPr txBox="1"/>
              <p:nvPr/>
            </p:nvSpPr>
            <p:spPr>
              <a:xfrm>
                <a:off x="0" y="156766"/>
                <a:ext cx="4990704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12. Commit your changes</a:t>
                </a:r>
              </a:p>
            </p:txBody>
          </p:sp>
        </p:grpSp>
        <p:sp>
          <p:nvSpPr>
            <p:cNvPr id="308" name="Shape 348"/>
            <p:cNvSpPr/>
            <p:nvPr/>
          </p:nvSpPr>
          <p:spPr>
            <a:xfrm>
              <a:off x="2406650" y="4308276"/>
              <a:ext cx="274528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9" name="Shape 349"/>
            <p:cNvSpPr/>
            <p:nvPr/>
          </p:nvSpPr>
          <p:spPr>
            <a:xfrm>
              <a:off x="2381250" y="3914576"/>
              <a:ext cx="2286001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13" name="Shape 351"/>
          <p:cNvGrpSpPr/>
          <p:nvPr/>
        </p:nvGrpSpPr>
        <p:grpSpPr>
          <a:xfrm>
            <a:off x="1517971" y="6055269"/>
            <a:ext cx="9968857" cy="3462985"/>
            <a:chOff x="0" y="0"/>
            <a:chExt cx="9968855" cy="3462983"/>
          </a:xfrm>
        </p:grpSpPr>
        <p:sp>
          <p:nvSpPr>
            <p:cNvPr id="311" name="圓角矩形"/>
            <p:cNvSpPr/>
            <p:nvPr/>
          </p:nvSpPr>
          <p:spPr>
            <a:xfrm>
              <a:off x="0" y="0"/>
              <a:ext cx="9968856" cy="3462984"/>
            </a:xfrm>
            <a:prstGeom prst="roundRect">
              <a:avLst>
                <a:gd name="adj" fmla="val 256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12" name="# Add HelloGit.txt to staging files…"/>
            <p:cNvSpPr txBox="1"/>
            <p:nvPr/>
          </p:nvSpPr>
          <p:spPr>
            <a:xfrm>
              <a:off x="26036" y="134498"/>
              <a:ext cx="9916784" cy="3193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Add HelloGit.txt to staging files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add HelloGit.txt 	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Commit the changes to the repository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where "version 1" is the commit message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commit -m "version 1"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roup 362"/>
          <p:cNvGrpSpPr/>
          <p:nvPr/>
        </p:nvGrpSpPr>
        <p:grpSpPr>
          <a:xfrm>
            <a:off x="545702" y="1827211"/>
            <a:ext cx="13386200" cy="6099178"/>
            <a:chOff x="0" y="0"/>
            <a:chExt cx="13386198" cy="6099176"/>
          </a:xfrm>
        </p:grpSpPr>
        <p:grpSp>
          <p:nvGrpSpPr>
            <p:cNvPr id="321" name="Group 358"/>
            <p:cNvGrpSpPr/>
            <p:nvPr/>
          </p:nvGrpSpPr>
          <p:grpSpPr>
            <a:xfrm>
              <a:off x="4750196" y="-1"/>
              <a:ext cx="8636003" cy="6099178"/>
              <a:chOff x="0" y="0"/>
              <a:chExt cx="8636001" cy="6099176"/>
            </a:xfrm>
          </p:grpSpPr>
          <p:pic>
            <p:nvPicPr>
              <p:cNvPr id="315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22275"/>
                <a:ext cx="8636002" cy="5676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18" name="Shape 355"/>
              <p:cNvGrpSpPr/>
              <p:nvPr/>
            </p:nvGrpSpPr>
            <p:grpSpPr>
              <a:xfrm>
                <a:off x="253603" y="-1"/>
                <a:ext cx="5487196" cy="1029099"/>
                <a:chOff x="0" y="0"/>
                <a:chExt cx="5487194" cy="1029097"/>
              </a:xfrm>
            </p:grpSpPr>
            <p:sp>
              <p:nvSpPr>
                <p:cNvPr id="316" name="形狀"/>
                <p:cNvSpPr/>
                <p:nvPr/>
              </p:nvSpPr>
              <p:spPr>
                <a:xfrm>
                  <a:off x="0" y="-1"/>
                  <a:ext cx="5487195" cy="102909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50" y="0"/>
                      </a:moveTo>
                      <a:cubicBezTo>
                        <a:pt x="112" y="0"/>
                        <a:pt x="0" y="597"/>
                        <a:pt x="0" y="1333"/>
                      </a:cubicBezTo>
                      <a:lnTo>
                        <a:pt x="0" y="16794"/>
                      </a:lnTo>
                      <a:cubicBezTo>
                        <a:pt x="0" y="17530"/>
                        <a:pt x="112" y="18126"/>
                        <a:pt x="250" y="18126"/>
                      </a:cubicBezTo>
                      <a:lnTo>
                        <a:pt x="11139" y="18126"/>
                      </a:lnTo>
                      <a:lnTo>
                        <a:pt x="11447" y="21600"/>
                      </a:lnTo>
                      <a:lnTo>
                        <a:pt x="11756" y="18126"/>
                      </a:lnTo>
                      <a:lnTo>
                        <a:pt x="21350" y="18126"/>
                      </a:lnTo>
                      <a:cubicBezTo>
                        <a:pt x="21488" y="18126"/>
                        <a:pt x="21600" y="17530"/>
                        <a:pt x="21600" y="16794"/>
                      </a:cubicBezTo>
                      <a:lnTo>
                        <a:pt x="21600" y="1333"/>
                      </a:lnTo>
                      <a:cubicBezTo>
                        <a:pt x="21600" y="597"/>
                        <a:pt x="21488" y="0"/>
                        <a:pt x="21350" y="0"/>
                      </a:cubicBezTo>
                      <a:lnTo>
                        <a:pt x="25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17" name="14. Add it and commit again"/>
                <p:cNvSpPr txBox="1"/>
                <p:nvPr/>
              </p:nvSpPr>
              <p:spPr>
                <a:xfrm>
                  <a:off x="0" y="197048"/>
                  <a:ext cx="5487195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14. Add it and commit again</a:t>
                  </a:r>
                </a:p>
              </p:txBody>
            </p:sp>
          </p:grpSp>
          <p:sp>
            <p:nvSpPr>
              <p:cNvPr id="319" name="Shape 356"/>
              <p:cNvSpPr/>
              <p:nvPr/>
            </p:nvSpPr>
            <p:spPr>
              <a:xfrm>
                <a:off x="2440458" y="1060251"/>
                <a:ext cx="2219774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320" name="Shape 357"/>
              <p:cNvSpPr/>
              <p:nvPr/>
            </p:nvSpPr>
            <p:spPr>
              <a:xfrm>
                <a:off x="2440458" y="1466651"/>
                <a:ext cx="2731048" cy="282775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26" name="Group 361"/>
            <p:cNvGrpSpPr/>
            <p:nvPr/>
          </p:nvGrpSpPr>
          <p:grpSpPr>
            <a:xfrm>
              <a:off x="-1" y="1220787"/>
              <a:ext cx="6317063" cy="3657602"/>
              <a:chOff x="0" y="0"/>
              <a:chExt cx="6317061" cy="3657601"/>
            </a:xfrm>
          </p:grpSpPr>
          <p:pic>
            <p:nvPicPr>
              <p:cNvPr id="322" name="pasted-image.png" descr="pasted-image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446" y="0"/>
                <a:ext cx="3822703" cy="36576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25" name="Shape 360"/>
              <p:cNvGrpSpPr/>
              <p:nvPr/>
            </p:nvGrpSpPr>
            <p:grpSpPr>
              <a:xfrm>
                <a:off x="-1" y="939006"/>
                <a:ext cx="6317063" cy="981870"/>
                <a:chOff x="0" y="0"/>
                <a:chExt cx="6317061" cy="981869"/>
              </a:xfrm>
            </p:grpSpPr>
            <p:sp>
              <p:nvSpPr>
                <p:cNvPr id="323" name="形狀"/>
                <p:cNvSpPr/>
                <p:nvPr/>
              </p:nvSpPr>
              <p:spPr>
                <a:xfrm>
                  <a:off x="-1" y="-1"/>
                  <a:ext cx="6317063" cy="9818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276" y="0"/>
                      </a:moveTo>
                      <a:lnTo>
                        <a:pt x="5009" y="2602"/>
                      </a:lnTo>
                      <a:lnTo>
                        <a:pt x="217" y="2602"/>
                      </a:lnTo>
                      <a:cubicBezTo>
                        <a:pt x="97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97" y="21600"/>
                        <a:pt x="217" y="21600"/>
                      </a:cubicBezTo>
                      <a:lnTo>
                        <a:pt x="21383" y="21600"/>
                      </a:lnTo>
                      <a:cubicBezTo>
                        <a:pt x="21503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503" y="2602"/>
                        <a:pt x="21383" y="2602"/>
                      </a:cubicBezTo>
                      <a:lnTo>
                        <a:pt x="5545" y="2602"/>
                      </a:lnTo>
                      <a:lnTo>
                        <a:pt x="527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24" name="13. Make some changes and save"/>
                <p:cNvSpPr txBox="1"/>
                <p:nvPr/>
              </p:nvSpPr>
              <p:spPr>
                <a:xfrm>
                  <a:off x="0" y="173434"/>
                  <a:ext cx="6317061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13. Make some changes and save</a:t>
                  </a:r>
                </a:p>
              </p:txBody>
            </p:sp>
          </p:grp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70"/>
          <p:cNvGrpSpPr/>
          <p:nvPr/>
        </p:nvGrpSpPr>
        <p:grpSpPr>
          <a:xfrm>
            <a:off x="2184400" y="625474"/>
            <a:ext cx="8636000" cy="6010276"/>
            <a:chOff x="0" y="0"/>
            <a:chExt cx="8636000" cy="6010275"/>
          </a:xfrm>
        </p:grpSpPr>
        <p:pic>
          <p:nvPicPr>
            <p:cNvPr id="329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2" name="Shape 366"/>
            <p:cNvGrpSpPr/>
            <p:nvPr/>
          </p:nvGrpSpPr>
          <p:grpSpPr>
            <a:xfrm>
              <a:off x="3384946" y="-1"/>
              <a:ext cx="4879184" cy="942976"/>
              <a:chOff x="0" y="0"/>
              <a:chExt cx="4879183" cy="942975"/>
            </a:xfrm>
          </p:grpSpPr>
          <p:sp>
            <p:nvSpPr>
              <p:cNvPr id="330" name="形狀"/>
              <p:cNvSpPr/>
              <p:nvPr/>
            </p:nvSpPr>
            <p:spPr>
              <a:xfrm>
                <a:off x="-1" y="0"/>
                <a:ext cx="4879185" cy="9429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7" y="0"/>
                    </a:moveTo>
                    <a:cubicBezTo>
                      <a:pt x="432" y="0"/>
                      <a:pt x="306" y="651"/>
                      <a:pt x="306" y="1455"/>
                    </a:cubicBezTo>
                    <a:lnTo>
                      <a:pt x="306" y="17218"/>
                    </a:lnTo>
                    <a:lnTo>
                      <a:pt x="0" y="21600"/>
                    </a:lnTo>
                    <a:lnTo>
                      <a:pt x="784" y="19782"/>
                    </a:lnTo>
                    <a:lnTo>
                      <a:pt x="21319" y="19782"/>
                    </a:lnTo>
                    <a:cubicBezTo>
                      <a:pt x="21474" y="19782"/>
                      <a:pt x="21600" y="19131"/>
                      <a:pt x="21600" y="18327"/>
                    </a:cubicBezTo>
                    <a:lnTo>
                      <a:pt x="21600" y="1455"/>
                    </a:lnTo>
                    <a:cubicBezTo>
                      <a:pt x="21600" y="651"/>
                      <a:pt x="21474" y="0"/>
                      <a:pt x="21319" y="0"/>
                    </a:cubicBez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31" name="15. View your versions"/>
              <p:cNvSpPr txBox="1"/>
              <p:nvPr/>
            </p:nvSpPr>
            <p:spPr>
              <a:xfrm>
                <a:off x="-1" y="153987"/>
                <a:ext cx="4879185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15. View your versions</a:t>
                </a:r>
              </a:p>
            </p:txBody>
          </p:sp>
        </p:grpSp>
        <p:sp>
          <p:nvSpPr>
            <p:cNvPr id="333" name="Shape 367"/>
            <p:cNvSpPr/>
            <p:nvPr/>
          </p:nvSpPr>
          <p:spPr>
            <a:xfrm>
              <a:off x="2440458" y="941188"/>
              <a:ext cx="901305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4" name="Shape 368"/>
            <p:cNvSpPr/>
            <p:nvPr/>
          </p:nvSpPr>
          <p:spPr>
            <a:xfrm>
              <a:off x="78257" y="2363589"/>
              <a:ext cx="4879382" cy="114905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5" name="Shape 369"/>
            <p:cNvSpPr/>
            <p:nvPr/>
          </p:nvSpPr>
          <p:spPr>
            <a:xfrm>
              <a:off x="137615" y="3616325"/>
              <a:ext cx="2605585" cy="35183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39" name="Group 373"/>
          <p:cNvGrpSpPr/>
          <p:nvPr/>
        </p:nvGrpSpPr>
        <p:grpSpPr>
          <a:xfrm>
            <a:off x="447820" y="2449510"/>
            <a:ext cx="1920196" cy="859562"/>
            <a:chOff x="-1" y="-1"/>
            <a:chExt cx="1920194" cy="859561"/>
          </a:xfrm>
        </p:grpSpPr>
        <p:pic>
          <p:nvPicPr>
            <p:cNvPr id="337" name="圖片 377" descr="圖片 3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8" name="Shape 37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42" name="Group 376"/>
          <p:cNvGrpSpPr/>
          <p:nvPr/>
        </p:nvGrpSpPr>
        <p:grpSpPr>
          <a:xfrm>
            <a:off x="3263762" y="4060239"/>
            <a:ext cx="4810663" cy="786869"/>
            <a:chOff x="0" y="-1"/>
            <a:chExt cx="4810661" cy="786868"/>
          </a:xfrm>
        </p:grpSpPr>
        <p:pic>
          <p:nvPicPr>
            <p:cNvPr id="340" name="圖片 379" descr="圖片 3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2"/>
              <a:ext cx="2073429" cy="59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1" name="Shape 375"/>
            <p:cNvSpPr txBox="1"/>
            <p:nvPr/>
          </p:nvSpPr>
          <p:spPr>
            <a:xfrm>
              <a:off x="2048029" y="177267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grpSp>
        <p:nvGrpSpPr>
          <p:cNvPr id="345" name="Shape 377"/>
          <p:cNvGrpSpPr/>
          <p:nvPr/>
        </p:nvGrpSpPr>
        <p:grpSpPr>
          <a:xfrm>
            <a:off x="1414163" y="7224066"/>
            <a:ext cx="10176473" cy="1684588"/>
            <a:chOff x="0" y="0"/>
            <a:chExt cx="10176471" cy="1684586"/>
          </a:xfrm>
        </p:grpSpPr>
        <p:sp>
          <p:nvSpPr>
            <p:cNvPr id="343" name="圓角矩形"/>
            <p:cNvSpPr/>
            <p:nvPr/>
          </p:nvSpPr>
          <p:spPr>
            <a:xfrm>
              <a:off x="0" y="0"/>
              <a:ext cx="10176472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44" name="# Show the versions you’ve created so far…"/>
            <p:cNvSpPr txBox="1"/>
            <p:nvPr/>
          </p:nvSpPr>
          <p:spPr>
            <a:xfrm>
              <a:off x="26036" y="286698"/>
              <a:ext cx="10124400" cy="1111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Show the versions you’ve created so far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	         	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roup 389"/>
          <p:cNvGrpSpPr/>
          <p:nvPr/>
        </p:nvGrpSpPr>
        <p:grpSpPr>
          <a:xfrm>
            <a:off x="1414163" y="949522"/>
            <a:ext cx="10176475" cy="7854556"/>
            <a:chOff x="0" y="0"/>
            <a:chExt cx="10176473" cy="7854554"/>
          </a:xfrm>
        </p:grpSpPr>
        <p:grpSp>
          <p:nvGrpSpPr>
            <p:cNvPr id="352" name="Group 387"/>
            <p:cNvGrpSpPr/>
            <p:nvPr/>
          </p:nvGrpSpPr>
          <p:grpSpPr>
            <a:xfrm>
              <a:off x="789284" y="-1"/>
              <a:ext cx="8597904" cy="5613402"/>
              <a:chOff x="0" y="0"/>
              <a:chExt cx="8597903" cy="5613400"/>
            </a:xfrm>
          </p:grpSpPr>
          <p:pic>
            <p:nvPicPr>
              <p:cNvPr id="347" name="pasted-image.png" descr="pasted-image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8597904" cy="5613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350" name="Shape 385"/>
              <p:cNvGrpSpPr/>
              <p:nvPr/>
            </p:nvGrpSpPr>
            <p:grpSpPr>
              <a:xfrm>
                <a:off x="2241153" y="931465"/>
                <a:ext cx="5595942" cy="989411"/>
                <a:chOff x="0" y="0"/>
                <a:chExt cx="5595940" cy="989410"/>
              </a:xfrm>
            </p:grpSpPr>
            <p:sp>
              <p:nvSpPr>
                <p:cNvPr id="348" name="形狀"/>
                <p:cNvSpPr/>
                <p:nvPr/>
              </p:nvSpPr>
              <p:spPr>
                <a:xfrm>
                  <a:off x="-1" y="-1"/>
                  <a:ext cx="5595942" cy="9894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38" y="0"/>
                      </a:moveTo>
                      <a:lnTo>
                        <a:pt x="2022" y="2747"/>
                      </a:lnTo>
                      <a:lnTo>
                        <a:pt x="245" y="2747"/>
                      </a:lnTo>
                      <a:cubicBezTo>
                        <a:pt x="110" y="2747"/>
                        <a:pt x="0" y="3367"/>
                        <a:pt x="0" y="4133"/>
                      </a:cubicBezTo>
                      <a:lnTo>
                        <a:pt x="0" y="20214"/>
                      </a:lnTo>
                      <a:cubicBezTo>
                        <a:pt x="0" y="20979"/>
                        <a:pt x="110" y="21600"/>
                        <a:pt x="245" y="21600"/>
                      </a:cubicBezTo>
                      <a:lnTo>
                        <a:pt x="21355" y="21600"/>
                      </a:lnTo>
                      <a:cubicBezTo>
                        <a:pt x="21490" y="21600"/>
                        <a:pt x="21600" y="20979"/>
                        <a:pt x="21600" y="20214"/>
                      </a:cubicBezTo>
                      <a:lnTo>
                        <a:pt x="21600" y="4133"/>
                      </a:lnTo>
                      <a:cubicBezTo>
                        <a:pt x="21600" y="3367"/>
                        <a:pt x="21490" y="2747"/>
                        <a:pt x="21355" y="2747"/>
                      </a:cubicBezTo>
                      <a:lnTo>
                        <a:pt x="2453" y="2747"/>
                      </a:lnTo>
                      <a:lnTo>
                        <a:pt x="223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pPr>
                  <a:endParaRPr/>
                </a:p>
              </p:txBody>
            </p:sp>
            <p:sp>
              <p:nvSpPr>
                <p:cNvPr id="349" name="16. Go to a specific version"/>
                <p:cNvSpPr txBox="1"/>
                <p:nvPr/>
              </p:nvSpPr>
              <p:spPr>
                <a:xfrm>
                  <a:off x="-1" y="177204"/>
                  <a:ext cx="5595942" cy="6350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16. Go to a specific version</a:t>
                  </a:r>
                </a:p>
              </p:txBody>
            </p:sp>
          </p:grpSp>
          <p:sp>
            <p:nvSpPr>
              <p:cNvPr id="351" name="Shape 386"/>
              <p:cNvSpPr/>
              <p:nvPr/>
            </p:nvSpPr>
            <p:spPr>
              <a:xfrm>
                <a:off x="2421408" y="551160"/>
                <a:ext cx="5665097" cy="348458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grpSp>
          <p:nvGrpSpPr>
            <p:cNvPr id="355" name="Shape 388"/>
            <p:cNvGrpSpPr/>
            <p:nvPr/>
          </p:nvGrpSpPr>
          <p:grpSpPr>
            <a:xfrm>
              <a:off x="-1" y="6169967"/>
              <a:ext cx="10176475" cy="1684588"/>
              <a:chOff x="0" y="0"/>
              <a:chExt cx="10176473" cy="1684587"/>
            </a:xfrm>
          </p:grpSpPr>
          <p:sp>
            <p:nvSpPr>
              <p:cNvPr id="353" name="圓角矩形"/>
              <p:cNvSpPr/>
              <p:nvPr/>
            </p:nvSpPr>
            <p:spPr>
              <a:xfrm>
                <a:off x="0" y="0"/>
                <a:ext cx="10176474" cy="1684588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54" name="# Go to a specific version…"/>
              <p:cNvSpPr txBox="1"/>
              <p:nvPr/>
            </p:nvSpPr>
            <p:spPr>
              <a:xfrm>
                <a:off x="26036" y="286699"/>
                <a:ext cx="10124401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Go to a specific version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checkout {version_id}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91"/>
          <p:cNvSpPr txBox="1">
            <a:spLocks noGrp="1"/>
          </p:cNvSpPr>
          <p:nvPr>
            <p:ph type="body" sz="half" idx="1"/>
          </p:nvPr>
        </p:nvSpPr>
        <p:spPr>
          <a:xfrm>
            <a:off x="1054100" y="2057399"/>
            <a:ext cx="6009681" cy="56388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t>VERSION ID</a:t>
            </a:r>
            <a:r>
              <a:rPr i="1"/>
              <a:t>!</a:t>
            </a:r>
          </a:p>
        </p:txBody>
      </p:sp>
      <p:sp>
        <p:nvSpPr>
          <p:cNvPr id="359" name="Shape 392"/>
          <p:cNvSpPr txBox="1"/>
          <p:nvPr/>
        </p:nvSpPr>
        <p:spPr>
          <a:xfrm>
            <a:off x="3886201" y="7679284"/>
            <a:ext cx="8892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rPr dirty="0"/>
              <a:t>which is 40 characters long…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roup 398"/>
          <p:cNvGrpSpPr/>
          <p:nvPr/>
        </p:nvGrpSpPr>
        <p:grpSpPr>
          <a:xfrm>
            <a:off x="1870769" y="1049436"/>
            <a:ext cx="9263263" cy="7654730"/>
            <a:chOff x="0" y="0"/>
            <a:chExt cx="9263262" cy="7654729"/>
          </a:xfrm>
        </p:grpSpPr>
        <p:pic>
          <p:nvPicPr>
            <p:cNvPr id="361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6329" y="-1"/>
              <a:ext cx="8610604" cy="5626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64" name="Shape 397"/>
            <p:cNvGrpSpPr/>
            <p:nvPr/>
          </p:nvGrpSpPr>
          <p:grpSpPr>
            <a:xfrm>
              <a:off x="0" y="5970142"/>
              <a:ext cx="9263263" cy="1684588"/>
              <a:chOff x="0" y="0"/>
              <a:chExt cx="9263262" cy="1684586"/>
            </a:xfrm>
          </p:grpSpPr>
          <p:sp>
            <p:nvSpPr>
              <p:cNvPr id="362" name="圓角矩形"/>
              <p:cNvSpPr/>
              <p:nvPr/>
            </p:nvSpPr>
            <p:spPr>
              <a:xfrm>
                <a:off x="0" y="0"/>
                <a:ext cx="9263263" cy="1684587"/>
              </a:xfrm>
              <a:prstGeom prst="roundRect">
                <a:avLst>
                  <a:gd name="adj" fmla="val 5277"/>
                </a:avLst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p:sp>
            <p:nvSpPr>
              <p:cNvPr id="363" name="# Show versions with short version id…"/>
              <p:cNvSpPr txBox="1"/>
              <p:nvPr/>
            </p:nvSpPr>
            <p:spPr>
              <a:xfrm>
                <a:off x="26036" y="286698"/>
                <a:ext cx="9211190" cy="111118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FFFFF">
                        <a:alpha val="30000"/>
                      </a:srgbClr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# Show versions with short version id</a:t>
                </a:r>
                <a:endParaRPr>
                  <a:solidFill>
                    <a:srgbClr val="F5F5F5"/>
                  </a:solidFill>
                </a:endParaRPr>
              </a:p>
              <a:p>
                <a:pPr algn="l" defTabSz="457200">
                  <a:tabLst>
                    <a:tab pos="355600" algn="l"/>
                    <a:tab pos="711200" algn="l"/>
                    <a:tab pos="1066800" algn="l"/>
                    <a:tab pos="1422400" algn="l"/>
                    <a:tab pos="1778000" algn="l"/>
                    <a:tab pos="2133600" algn="l"/>
                    <a:tab pos="2489200" algn="l"/>
                    <a:tab pos="2844800" algn="l"/>
                    <a:tab pos="3200400" algn="l"/>
                    <a:tab pos="3556000" algn="l"/>
                    <a:tab pos="3911600" algn="l"/>
                    <a:tab pos="4267200" algn="l"/>
                  </a:tabLst>
                  <a:defRPr sz="3000">
                    <a:solidFill>
                      <a:srgbClr val="F5F5F5"/>
                    </a:solidFill>
                    <a:latin typeface="Monaco"/>
                    <a:ea typeface="Monaco"/>
                    <a:cs typeface="Monaco"/>
                    <a:sym typeface="Monaco"/>
                  </a:defRPr>
                </a:pPr>
                <a:r>
                  <a:t>$ git log --oneline</a:t>
                </a:r>
              </a:p>
            </p:txBody>
          </p:sp>
        </p:grpSp>
      </p:grpSp>
      <p:grpSp>
        <p:nvGrpSpPr>
          <p:cNvPr id="368" name="Shape 399"/>
          <p:cNvGrpSpPr/>
          <p:nvPr/>
        </p:nvGrpSpPr>
        <p:grpSpPr>
          <a:xfrm>
            <a:off x="4597002" y="1995289"/>
            <a:ext cx="7428312" cy="989411"/>
            <a:chOff x="0" y="0"/>
            <a:chExt cx="7428310" cy="989409"/>
          </a:xfrm>
        </p:grpSpPr>
        <p:sp>
          <p:nvSpPr>
            <p:cNvPr id="366" name="形狀"/>
            <p:cNvSpPr/>
            <p:nvPr/>
          </p:nvSpPr>
          <p:spPr>
            <a:xfrm>
              <a:off x="-1" y="-1"/>
              <a:ext cx="7428311" cy="989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6" y="0"/>
                  </a:moveTo>
                  <a:lnTo>
                    <a:pt x="1523" y="2747"/>
                  </a:lnTo>
                  <a:lnTo>
                    <a:pt x="185" y="2747"/>
                  </a:lnTo>
                  <a:cubicBezTo>
                    <a:pt x="83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83" y="21600"/>
                    <a:pt x="185" y="21600"/>
                  </a:cubicBezTo>
                  <a:lnTo>
                    <a:pt x="21415" y="21600"/>
                  </a:lnTo>
                  <a:cubicBezTo>
                    <a:pt x="21517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517" y="2747"/>
                    <a:pt x="21415" y="2747"/>
                  </a:cubicBezTo>
                  <a:lnTo>
                    <a:pt x="1848" y="2747"/>
                  </a:lnTo>
                  <a:lnTo>
                    <a:pt x="168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367" name="15. Show versions with short version ID"/>
            <p:cNvSpPr txBox="1"/>
            <p:nvPr/>
          </p:nvSpPr>
          <p:spPr>
            <a:xfrm>
              <a:off x="-1" y="177204"/>
              <a:ext cx="7428312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Show versions with short version ID</a:t>
              </a:r>
            </a:p>
          </p:txBody>
        </p:sp>
      </p:grpSp>
      <p:sp>
        <p:nvSpPr>
          <p:cNvPr id="369" name="Shape 400"/>
          <p:cNvSpPr/>
          <p:nvPr/>
        </p:nvSpPr>
        <p:spPr>
          <a:xfrm>
            <a:off x="4624858" y="1602283"/>
            <a:ext cx="1974108" cy="348458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72" name="Group 403"/>
          <p:cNvGrpSpPr/>
          <p:nvPr/>
        </p:nvGrpSpPr>
        <p:grpSpPr>
          <a:xfrm>
            <a:off x="409720" y="1281110"/>
            <a:ext cx="1920196" cy="859563"/>
            <a:chOff x="-1" y="-1"/>
            <a:chExt cx="1920194" cy="859561"/>
          </a:xfrm>
        </p:grpSpPr>
        <p:pic>
          <p:nvPicPr>
            <p:cNvPr id="370" name="圖片 406" descr="圖片 4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1962" y="584198"/>
              <a:ext cx="818232" cy="2753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1" name="Shape 402"/>
            <p:cNvSpPr txBox="1"/>
            <p:nvPr/>
          </p:nvSpPr>
          <p:spPr>
            <a:xfrm>
              <a:off x="-2" y="-2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1A8F9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5" name="Group 406"/>
          <p:cNvGrpSpPr/>
          <p:nvPr/>
        </p:nvGrpSpPr>
        <p:grpSpPr>
          <a:xfrm>
            <a:off x="8179169" y="2711887"/>
            <a:ext cx="2107883" cy="1096525"/>
            <a:chOff x="0" y="0"/>
            <a:chExt cx="2107882" cy="1096523"/>
          </a:xfrm>
        </p:grpSpPr>
        <p:pic>
          <p:nvPicPr>
            <p:cNvPr id="373" name="圖片 408" descr="圖片 4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352" y="-1"/>
              <a:ext cx="235052" cy="5123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4" name="Shape 405"/>
            <p:cNvSpPr txBox="1"/>
            <p:nvPr/>
          </p:nvSpPr>
          <p:spPr>
            <a:xfrm>
              <a:off x="0" y="486922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416"/>
          <p:cNvGrpSpPr/>
          <p:nvPr/>
        </p:nvGrpSpPr>
        <p:grpSpPr>
          <a:xfrm>
            <a:off x="2152650" y="568423"/>
            <a:ext cx="8699500" cy="5689603"/>
            <a:chOff x="0" y="0"/>
            <a:chExt cx="8699500" cy="5689601"/>
          </a:xfrm>
        </p:grpSpPr>
        <p:pic>
          <p:nvPicPr>
            <p:cNvPr id="37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699500" cy="56896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80" name="Shape 414"/>
            <p:cNvGrpSpPr/>
            <p:nvPr/>
          </p:nvGrpSpPr>
          <p:grpSpPr>
            <a:xfrm>
              <a:off x="2291953" y="979289"/>
              <a:ext cx="5595939" cy="989411"/>
              <a:chOff x="0" y="0"/>
              <a:chExt cx="5595938" cy="989410"/>
            </a:xfrm>
          </p:grpSpPr>
          <p:sp>
            <p:nvSpPr>
              <p:cNvPr id="378" name="形狀"/>
              <p:cNvSpPr/>
              <p:nvPr/>
            </p:nvSpPr>
            <p:spPr>
              <a:xfrm>
                <a:off x="0" y="-1"/>
                <a:ext cx="5595939" cy="989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79" name="16. Go to a specific version"/>
              <p:cNvSpPr txBox="1"/>
              <p:nvPr/>
            </p:nvSpPr>
            <p:spPr>
              <a:xfrm>
                <a:off x="0" y="177204"/>
                <a:ext cx="559593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</p:grpSp>
        <p:sp>
          <p:nvSpPr>
            <p:cNvPr id="381" name="Shape 415"/>
            <p:cNvSpPr/>
            <p:nvPr/>
          </p:nvSpPr>
          <p:spPr>
            <a:xfrm>
              <a:off x="2472208" y="586283"/>
              <a:ext cx="2420791" cy="348458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385" name="Shape 417"/>
          <p:cNvGrpSpPr/>
          <p:nvPr/>
        </p:nvGrpSpPr>
        <p:grpSpPr>
          <a:xfrm>
            <a:off x="1414163" y="6627662"/>
            <a:ext cx="10176473" cy="2570214"/>
            <a:chOff x="0" y="0"/>
            <a:chExt cx="10176471" cy="2570213"/>
          </a:xfrm>
        </p:grpSpPr>
        <p:sp>
          <p:nvSpPr>
            <p:cNvPr id="383" name="圓角矩形"/>
            <p:cNvSpPr/>
            <p:nvPr/>
          </p:nvSpPr>
          <p:spPr>
            <a:xfrm>
              <a:off x="0" y="0"/>
              <a:ext cx="10176472" cy="2570214"/>
            </a:xfrm>
            <a:prstGeom prst="roundRect">
              <a:avLst>
                <a:gd name="adj" fmla="val 3459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endParaRPr/>
            </a:p>
          </p:txBody>
        </p:sp>
        <p:sp>
          <p:nvSpPr>
            <p:cNvPr id="384" name="# Go to a specific version.…"/>
            <p:cNvSpPr txBox="1"/>
            <p:nvPr/>
          </p:nvSpPr>
          <p:spPr>
            <a:xfrm>
              <a:off x="26038" y="208812"/>
              <a:ext cx="10124396" cy="2152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Go to a specific version.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In fact, you only need to type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FFFFF">
                      <a:alpha val="30000"/>
                    </a:srgbClr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# the first 5 characters.</a:t>
              </a:r>
              <a:endParaRPr>
                <a:solidFill>
                  <a:srgbClr val="F5F5F5"/>
                </a:solidFill>
              </a:endParaRP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{short_version_id}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roup 422"/>
          <p:cNvGrpSpPr/>
          <p:nvPr/>
        </p:nvGrpSpPr>
        <p:grpSpPr>
          <a:xfrm>
            <a:off x="-1219200" y="1987550"/>
            <a:ext cx="8590362" cy="5778500"/>
            <a:chOff x="0" y="0"/>
            <a:chExt cx="8590360" cy="5778500"/>
          </a:xfrm>
        </p:grpSpPr>
        <p:pic>
          <p:nvPicPr>
            <p:cNvPr id="387" name="pasted-image.png" descr="pasted-imag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8432801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0" name="Shape 421"/>
            <p:cNvGrpSpPr/>
            <p:nvPr/>
          </p:nvGrpSpPr>
          <p:grpSpPr>
            <a:xfrm>
              <a:off x="2031603" y="412948"/>
              <a:ext cx="6558759" cy="987426"/>
              <a:chOff x="0" y="0"/>
              <a:chExt cx="6558758" cy="987425"/>
            </a:xfrm>
          </p:grpSpPr>
          <p:sp>
            <p:nvSpPr>
              <p:cNvPr id="388" name="形狀"/>
              <p:cNvSpPr/>
              <p:nvPr/>
            </p:nvSpPr>
            <p:spPr>
              <a:xfrm>
                <a:off x="-1" y="0"/>
                <a:ext cx="6558759" cy="987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" y="0"/>
                    </a:moveTo>
                    <a:cubicBezTo>
                      <a:pt x="94" y="0"/>
                      <a:pt x="0" y="622"/>
                      <a:pt x="0" y="1389"/>
                    </a:cubicBezTo>
                    <a:lnTo>
                      <a:pt x="0" y="17502"/>
                    </a:lnTo>
                    <a:cubicBezTo>
                      <a:pt x="0" y="18269"/>
                      <a:pt x="94" y="18891"/>
                      <a:pt x="209" y="18891"/>
                    </a:cubicBezTo>
                    <a:lnTo>
                      <a:pt x="2738" y="18891"/>
                    </a:lnTo>
                    <a:lnTo>
                      <a:pt x="2923" y="21600"/>
                    </a:lnTo>
                    <a:lnTo>
                      <a:pt x="3106" y="18891"/>
                    </a:lnTo>
                    <a:lnTo>
                      <a:pt x="21391" y="18891"/>
                    </a:lnTo>
                    <a:cubicBezTo>
                      <a:pt x="21506" y="18891"/>
                      <a:pt x="21600" y="18269"/>
                      <a:pt x="21600" y="17502"/>
                    </a:cubicBezTo>
                    <a:lnTo>
                      <a:pt x="21600" y="1389"/>
                    </a:lnTo>
                    <a:cubicBezTo>
                      <a:pt x="21600" y="622"/>
                      <a:pt x="21506" y="0"/>
                      <a:pt x="21391" y="0"/>
                    </a:cubicBezTo>
                    <a:lnTo>
                      <a:pt x="209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89" name="17. Close and reopen HelloGit.txt"/>
              <p:cNvSpPr txBox="1"/>
              <p:nvPr/>
            </p:nvSpPr>
            <p:spPr>
              <a:xfrm>
                <a:off x="0" y="176212"/>
                <a:ext cx="6558758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17. Close and reopen HelloGit.txt</a:t>
                </a:r>
              </a:p>
            </p:txBody>
          </p:sp>
        </p:grpSp>
      </p:grpSp>
      <p:grpSp>
        <p:nvGrpSpPr>
          <p:cNvPr id="396" name="Group 425"/>
          <p:cNvGrpSpPr/>
          <p:nvPr/>
        </p:nvGrpSpPr>
        <p:grpSpPr>
          <a:xfrm>
            <a:off x="7721203" y="3003550"/>
            <a:ext cx="5203431" cy="3746500"/>
            <a:chOff x="0" y="0"/>
            <a:chExt cx="5203430" cy="3746500"/>
          </a:xfrm>
        </p:grpSpPr>
        <p:pic>
          <p:nvPicPr>
            <p:cNvPr id="392" name="pasted-image.png" descr="pasted-imag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45" y="0"/>
              <a:ext cx="3873503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5" name="Shape 424"/>
            <p:cNvGrpSpPr/>
            <p:nvPr/>
          </p:nvGrpSpPr>
          <p:grpSpPr>
            <a:xfrm>
              <a:off x="-1" y="1036438"/>
              <a:ext cx="5203431" cy="1014811"/>
              <a:chOff x="0" y="0"/>
              <a:chExt cx="5203430" cy="1014810"/>
            </a:xfrm>
          </p:grpSpPr>
          <p:sp>
            <p:nvSpPr>
              <p:cNvPr id="393" name="形狀"/>
              <p:cNvSpPr/>
              <p:nvPr/>
            </p:nvSpPr>
            <p:spPr>
              <a:xfrm>
                <a:off x="-1" y="-1"/>
                <a:ext cx="5203432" cy="1014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81" y="0"/>
                    </a:moveTo>
                    <a:lnTo>
                      <a:pt x="1951" y="3218"/>
                    </a:lnTo>
                    <a:lnTo>
                      <a:pt x="264" y="3218"/>
                    </a:lnTo>
                    <a:cubicBezTo>
                      <a:pt x="118" y="3218"/>
                      <a:pt x="0" y="3824"/>
                      <a:pt x="0" y="4570"/>
                    </a:cubicBezTo>
                    <a:lnTo>
                      <a:pt x="0" y="20248"/>
                    </a:lnTo>
                    <a:cubicBezTo>
                      <a:pt x="0" y="20995"/>
                      <a:pt x="118" y="21600"/>
                      <a:pt x="264" y="21600"/>
                    </a:cubicBezTo>
                    <a:lnTo>
                      <a:pt x="21336" y="21600"/>
                    </a:lnTo>
                    <a:cubicBezTo>
                      <a:pt x="21482" y="21600"/>
                      <a:pt x="21600" y="20995"/>
                      <a:pt x="21600" y="20248"/>
                    </a:cubicBezTo>
                    <a:lnTo>
                      <a:pt x="21600" y="4570"/>
                    </a:lnTo>
                    <a:cubicBezTo>
                      <a:pt x="21600" y="3824"/>
                      <a:pt x="21482" y="3218"/>
                      <a:pt x="21336" y="3218"/>
                    </a:cubicBezTo>
                    <a:lnTo>
                      <a:pt x="2414" y="3218"/>
                    </a:lnTo>
                    <a:lnTo>
                      <a:pt x="218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endParaRPr/>
              </a:p>
            </p:txBody>
          </p:sp>
          <p:sp>
            <p:nvSpPr>
              <p:cNvPr id="394" name="18. Back to the version 1!"/>
              <p:cNvSpPr txBox="1"/>
              <p:nvPr/>
            </p:nvSpPr>
            <p:spPr>
              <a:xfrm>
                <a:off x="-1" y="189904"/>
                <a:ext cx="5203432" cy="635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pPr>
                <a:r>
                  <a:t>18. Back to the version 1</a:t>
                </a:r>
                <a:r>
                  <a:rPr i="1"/>
                  <a:t>!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12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/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Branching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Creating a new branch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the branch</a:t>
            </a:r>
          </a:p>
        </p:txBody>
      </p:sp>
      <p:sp>
        <p:nvSpPr>
          <p:cNvPr id="399" name="Shape 390"/>
          <p:cNvSpPr txBox="1"/>
          <p:nvPr/>
        </p:nvSpPr>
        <p:spPr>
          <a:xfrm>
            <a:off x="2741956" y="4762499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rgbClr val="0070C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</a:t>
            </a:r>
            <a:r>
              <a:rPr>
                <a:solidFill>
                  <a:schemeClr val="accent1"/>
                </a:solidFill>
              </a:rPr>
              <a:t> branch [branch name]</a:t>
            </a:r>
          </a:p>
        </p:txBody>
      </p:sp>
      <p:sp>
        <p:nvSpPr>
          <p:cNvPr id="400" name="Shape 392"/>
          <p:cNvSpPr txBox="1"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checkout [branch name]</a:t>
            </a:r>
          </a:p>
        </p:txBody>
      </p:sp>
      <p:sp>
        <p:nvSpPr>
          <p:cNvPr id="401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292"/>
          <p:cNvSpPr txBox="1"/>
          <p:nvPr/>
        </p:nvSpPr>
        <p:spPr>
          <a:xfrm>
            <a:off x="952500" y="2603500"/>
            <a:ext cx="12052300" cy="4485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00050" indent="-400050" algn="l" defTabSz="525779">
              <a:spcBef>
                <a:spcPts val="1800"/>
              </a:spcBef>
              <a:buSzPct val="75000"/>
              <a:buChar char="•"/>
              <a:defRPr sz="3200"/>
            </a:pPr>
            <a:r>
              <a:t>Merging steps</a:t>
            </a:r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Checking out a branch to merge</a:t>
            </a:r>
          </a:p>
          <a:p>
            <a:pPr marL="1315719" lvl="2" indent="-426719" algn="l" defTabSz="560830">
              <a:spcBef>
                <a:spcPts val="2800"/>
              </a:spcBef>
              <a:buSzPct val="75000"/>
              <a:buChar char="•"/>
              <a:defRPr sz="3400"/>
            </a:pPr>
            <a:endParaRPr/>
          </a:p>
          <a:p>
            <a:pPr marL="1333500" lvl="2" indent="-444500" algn="l">
              <a:spcBef>
                <a:spcPts val="4200"/>
              </a:spcBef>
              <a:buSzPct val="75000"/>
              <a:buChar char="•"/>
            </a:pPr>
            <a:r>
              <a:t>Merging another branch</a:t>
            </a:r>
          </a:p>
        </p:txBody>
      </p:sp>
      <p:sp>
        <p:nvSpPr>
          <p:cNvPr id="404" name="Shape 419"/>
          <p:cNvSpPr txBox="1"/>
          <p:nvPr/>
        </p:nvSpPr>
        <p:spPr>
          <a:xfrm>
            <a:off x="2741956" y="4762500"/>
            <a:ext cx="651614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git checkout [branch 1 name]</a:t>
            </a:r>
          </a:p>
        </p:txBody>
      </p:sp>
      <p:sp>
        <p:nvSpPr>
          <p:cNvPr id="405" name="Shape 420"/>
          <p:cNvSpPr txBox="1"/>
          <p:nvPr/>
        </p:nvSpPr>
        <p:spPr>
          <a:xfrm>
            <a:off x="2741956" y="6548212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 b="1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t>git merge [branch 2 name]</a:t>
            </a:r>
          </a:p>
        </p:txBody>
      </p:sp>
      <p:sp>
        <p:nvSpPr>
          <p:cNvPr id="406" name="Shape 175"/>
          <p:cNvSpPr txBox="1"/>
          <p:nvPr/>
        </p:nvSpPr>
        <p:spPr>
          <a:xfrm>
            <a:off x="1104900" y="5969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Try yourself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254"/>
          <p:cNvSpPr txBox="1"/>
          <p:nvPr/>
        </p:nvSpPr>
        <p:spPr>
          <a:xfrm>
            <a:off x="952500" y="2603499"/>
            <a:ext cx="11099800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Install Git command line tool in your computer.</a:t>
            </a:r>
          </a:p>
          <a:p>
            <a:pPr marL="889000" lvl="1" indent="-444500" algn="l">
              <a:spcBef>
                <a:spcPts val="4200"/>
              </a:spcBef>
              <a:buSzPct val="75000"/>
              <a:buChar char="•"/>
            </a:pPr>
            <a:r>
              <a:t>Follow appendix A.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</a:pPr>
            <a:r>
              <a:t>Follow above steps.</a:t>
            </a:r>
          </a:p>
        </p:txBody>
      </p:sp>
      <p:sp>
        <p:nvSpPr>
          <p:cNvPr id="409" name="Shape 253"/>
          <p:cNvSpPr txBox="1"/>
          <p:nvPr/>
        </p:nvSpPr>
        <p:spPr>
          <a:xfrm>
            <a:off x="952500" y="698495"/>
            <a:ext cx="11099800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Today’s exercise (1/2)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12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/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2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415" name="Shape 2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2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(1/2)</a:t>
            </a:r>
          </a:p>
        </p:txBody>
      </p:sp>
      <p:sp>
        <p:nvSpPr>
          <p:cNvPr id="418" name="Shape 2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00"/>
            </a:pPr>
            <a:r>
              <a:t>Repeat 2 and 3.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2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pic>
        <p:nvPicPr>
          <p:cNvPr id="42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240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24" name="Shape 241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25" name="Shape 242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26" name="pasted-image.pdf" descr="pasted-image.pdf"/>
          <p:cNvPicPr>
            <a:picLocks noChangeAspect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Shape 244"/>
          <p:cNvSpPr txBox="1"/>
          <p:nvPr/>
        </p:nvSpPr>
        <p:spPr>
          <a:xfrm>
            <a:off x="3613538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sp>
        <p:nvSpPr>
          <p:cNvPr id="428" name="Shape 245"/>
          <p:cNvSpPr txBox="1"/>
          <p:nvPr/>
        </p:nvSpPr>
        <p:spPr>
          <a:xfrm>
            <a:off x="8408281" y="5486399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42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9" presetClass="emph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7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3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400"/>
                            </p:stCondLst>
                            <p:childTnLst>
                              <p:par>
                                <p:cTn id="32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00"/>
                            </p:stCondLst>
                            <p:childTnLst>
                              <p:par>
                                <p:cTn id="36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2" animBg="1" advAuto="0"/>
      <p:bldP spid="423" grpId="4" animBg="1" advAuto="0"/>
      <p:bldP spid="424" grpId="9" animBg="1" advAuto="0"/>
      <p:bldP spid="426" grpId="7" animBg="1" advAuto="0"/>
      <p:bldP spid="427" grpId="1" animBg="1" advAuto="0"/>
      <p:bldP spid="428" grpId="6" animBg="1" advAuto="0"/>
      <p:bldP spid="429" grpId="10" animBg="1" advAuto="0"/>
      <p:bldP spid="430" grpId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61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Shape 2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35" name="Shape 251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36" name="Shape 252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37" name="Shape 253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3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4164"/>
            <a:ext cx="1295734" cy="1572049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Shape 255"/>
          <p:cNvSpPr txBox="1"/>
          <p:nvPr/>
        </p:nvSpPr>
        <p:spPr>
          <a:xfrm>
            <a:off x="3468122" y="5486399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442" name="Shape 256"/>
          <p:cNvGrpSpPr/>
          <p:nvPr/>
        </p:nvGrpSpPr>
        <p:grpSpPr>
          <a:xfrm>
            <a:off x="3722639" y="6527799"/>
            <a:ext cx="764781" cy="764782"/>
            <a:chOff x="0" y="0"/>
            <a:chExt cx="764780" cy="764780"/>
          </a:xfrm>
        </p:grpSpPr>
        <p:sp>
          <p:nvSpPr>
            <p:cNvPr id="440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441" name="A"/>
            <p:cNvSpPr txBox="1"/>
            <p:nvPr/>
          </p:nvSpPr>
          <p:spPr>
            <a:xfrm>
              <a:off x="111999" y="122039"/>
              <a:ext cx="54078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39" grpId="3" animBg="1" advAuto="0"/>
      <p:bldP spid="442" grpId="2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34" y="31115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9" name="Group 262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45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48" name="Shape 261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46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47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454" name="Group 265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5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3" name="Shape 264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5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5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55" name="Shape 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56" name="Shape 267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57" name="Shape 268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58" name="Shape 269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5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271"/>
          <p:cNvSpPr txBox="1"/>
          <p:nvPr/>
        </p:nvSpPr>
        <p:spPr>
          <a:xfrm>
            <a:off x="3708152" y="5486399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animBg="1" advAuto="0"/>
      <p:bldP spid="460" grpId="3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6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65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6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6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67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68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69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70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7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6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72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75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3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74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77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482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78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79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0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3BAEFA-5ADD-924E-A735-8050E55E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800350"/>
            <a:ext cx="12128500" cy="4152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276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48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7" name="Shape 275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8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8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89" name="Shape 2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00"/>
            </a:lvl1pPr>
          </a:lstStyle>
          <a:p>
            <a:r>
              <a:t>Collaboration Workflows (2/2)</a:t>
            </a:r>
          </a:p>
        </p:txBody>
      </p:sp>
      <p:sp>
        <p:nvSpPr>
          <p:cNvPr id="490" name="Shape 278"/>
          <p:cNvSpPr txBox="1"/>
          <p:nvPr/>
        </p:nvSpPr>
        <p:spPr>
          <a:xfrm>
            <a:off x="3283506" y="7763526"/>
            <a:ext cx="164304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491" name="Shape 279"/>
          <p:cNvSpPr txBox="1"/>
          <p:nvPr/>
        </p:nvSpPr>
        <p:spPr>
          <a:xfrm>
            <a:off x="8163527" y="7763526"/>
            <a:ext cx="1472490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492" name="Shape 280"/>
          <p:cNvSpPr txBox="1"/>
          <p:nvPr/>
        </p:nvSpPr>
        <p:spPr>
          <a:xfrm>
            <a:off x="5883102" y="4765408"/>
            <a:ext cx="123859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493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904" y="6121400"/>
            <a:ext cx="1295735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8" name="Group 284"/>
          <p:cNvGrpSpPr/>
          <p:nvPr/>
        </p:nvGrpSpPr>
        <p:grpSpPr>
          <a:xfrm>
            <a:off x="3457161" y="6121399"/>
            <a:ext cx="1295735" cy="1572050"/>
            <a:chOff x="0" y="0"/>
            <a:chExt cx="1295733" cy="1572048"/>
          </a:xfrm>
        </p:grpSpPr>
        <p:pic>
          <p:nvPicPr>
            <p:cNvPr id="494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97" name="Shape 283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495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496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sp>
        <p:nvSpPr>
          <p:cNvPr id="499" name="Shape 285"/>
          <p:cNvSpPr txBox="1"/>
          <p:nvPr/>
        </p:nvSpPr>
        <p:spPr>
          <a:xfrm>
            <a:off x="8585922" y="5486399"/>
            <a:ext cx="62769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504" name="Group 288"/>
          <p:cNvGrpSpPr/>
          <p:nvPr/>
        </p:nvGrpSpPr>
        <p:grpSpPr>
          <a:xfrm>
            <a:off x="5854532" y="3111499"/>
            <a:ext cx="1295735" cy="1572050"/>
            <a:chOff x="0" y="0"/>
            <a:chExt cx="1295733" cy="1572048"/>
          </a:xfrm>
        </p:grpSpPr>
        <p:pic>
          <p:nvPicPr>
            <p:cNvPr id="500" name="pasted-image.pdf" descr="pasted-image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1"/>
              <a:ext cx="1295735" cy="15720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503" name="Shape 287"/>
            <p:cNvGrpSpPr/>
            <p:nvPr/>
          </p:nvGrpSpPr>
          <p:grpSpPr>
            <a:xfrm>
              <a:off x="265477" y="403634"/>
              <a:ext cx="764781" cy="764781"/>
              <a:chOff x="0" y="0"/>
              <a:chExt cx="764780" cy="764780"/>
            </a:xfrm>
          </p:grpSpPr>
          <p:sp>
            <p:nvSpPr>
              <p:cNvPr id="501" name="圓形"/>
              <p:cNvSpPr/>
              <p:nvPr/>
            </p:nvSpPr>
            <p:spPr>
              <a:xfrm>
                <a:off x="-1" y="-1"/>
                <a:ext cx="764782" cy="76478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pPr>
                <a:endParaRPr/>
              </a:p>
            </p:txBody>
          </p:sp>
          <p:sp>
            <p:nvSpPr>
              <p:cNvPr id="502" name="A"/>
              <p:cNvSpPr txBox="1"/>
              <p:nvPr/>
            </p:nvSpPr>
            <p:spPr>
              <a:xfrm>
                <a:off x="111999" y="122039"/>
                <a:ext cx="540781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2400" b="1">
                    <a:solidFill>
                      <a:srgbClr val="FFFFFF"/>
                    </a:solidFill>
                    <a:latin typeface="Avenir Next Condensed"/>
                    <a:ea typeface="Avenir Next Condensed"/>
                    <a:cs typeface="Avenir Next Condensed"/>
                    <a:sym typeface="Avenir Next Condensed"/>
                  </a:defRPr>
                </a:lvl1pPr>
              </a:lstStyle>
              <a:p>
                <a:r>
                  <a:t>A</a:t>
                </a:r>
              </a:p>
            </p:txBody>
          </p:sp>
        </p:grpSp>
      </p:grpSp>
      <p:grpSp>
        <p:nvGrpSpPr>
          <p:cNvPr id="507" name="Shape 287"/>
          <p:cNvGrpSpPr/>
          <p:nvPr/>
        </p:nvGrpSpPr>
        <p:grpSpPr>
          <a:xfrm>
            <a:off x="8517380" y="6525032"/>
            <a:ext cx="764781" cy="764781"/>
            <a:chOff x="0" y="0"/>
            <a:chExt cx="764780" cy="764780"/>
          </a:xfrm>
        </p:grpSpPr>
        <p:sp>
          <p:nvSpPr>
            <p:cNvPr id="505" name="圓形"/>
            <p:cNvSpPr/>
            <p:nvPr/>
          </p:nvSpPr>
          <p:spPr>
            <a:xfrm>
              <a:off x="-1" y="-1"/>
              <a:ext cx="764782" cy="76478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pPr>
              <a:endParaRPr/>
            </a:p>
          </p:txBody>
        </p:sp>
        <p:sp>
          <p:nvSpPr>
            <p:cNvPr id="506" name="A"/>
            <p:cNvSpPr txBox="1"/>
            <p:nvPr/>
          </p:nvSpPr>
          <p:spPr>
            <a:xfrm>
              <a:off x="111998" y="122039"/>
              <a:ext cx="54078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123"/>
          <p:cNvSpPr txBox="1">
            <a:spLocks noGrp="1"/>
          </p:cNvSpPr>
          <p:nvPr>
            <p:ph type="title"/>
          </p:nvPr>
        </p:nvSpPr>
        <p:spPr>
          <a:xfrm>
            <a:off x="1051477" y="3241842"/>
            <a:ext cx="11130547" cy="3302001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Why Authentication Failed?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 Workflow</a:t>
            </a:r>
          </a:p>
        </p:txBody>
      </p:sp>
      <p:sp>
        <p:nvSpPr>
          <p:cNvPr id="512" name="Shape 5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tried to clone the code template from a server and want to push the modified file.</a:t>
            </a:r>
          </a:p>
          <a:p>
            <a:pPr lvl="2">
              <a:spcBef>
                <a:spcPts val="1200"/>
              </a:spcBef>
            </a:pPr>
            <a:r>
              <a:t>You will get authentication failed.</a:t>
            </a:r>
          </a:p>
          <a:p>
            <a:pPr lvl="2">
              <a:spcBef>
                <a:spcPts val="1200"/>
              </a:spcBef>
            </a:pPr>
            <a:r>
              <a:t>It’s because it was a project of others,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t>So, how can I copy a project from others on a open source platform like Github?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fork_PNG3068.png" descr="fork_PNG3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7" name="Group 545"/>
          <p:cNvGrpSpPr/>
          <p:nvPr/>
        </p:nvGrpSpPr>
        <p:grpSpPr>
          <a:xfrm>
            <a:off x="2690811" y="3397250"/>
            <a:ext cx="3914776" cy="2959100"/>
            <a:chOff x="0" y="0"/>
            <a:chExt cx="3914775" cy="2959099"/>
          </a:xfrm>
        </p:grpSpPr>
        <p:sp>
          <p:nvSpPr>
            <p:cNvPr id="515" name="Shape 543"/>
            <p:cNvSpPr txBox="1"/>
            <p:nvPr/>
          </p:nvSpPr>
          <p:spPr>
            <a:xfrm>
              <a:off x="0" y="253999"/>
              <a:ext cx="3914775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16" name="Shape 544"/>
            <p:cNvSpPr txBox="1"/>
            <p:nvPr/>
          </p:nvSpPr>
          <p:spPr>
            <a:xfrm>
              <a:off x="146519" y="0"/>
              <a:ext cx="245333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Shape 547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1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24" name="Shape 548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2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44" name="Connector 549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28" name="Shape 550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2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2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45" name="Connector 551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32" name="Shape 552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3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6" name="Connector 553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534" name="Shape 554"/>
          <p:cNvSpPr txBox="1"/>
          <p:nvPr/>
        </p:nvSpPr>
        <p:spPr>
          <a:xfrm>
            <a:off x="2446336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35" name="Shape 555"/>
          <p:cNvSpPr txBox="1"/>
          <p:nvPr/>
        </p:nvSpPr>
        <p:spPr>
          <a:xfrm>
            <a:off x="54373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36" name="Shape 556"/>
          <p:cNvSpPr txBox="1"/>
          <p:nvPr/>
        </p:nvSpPr>
        <p:spPr>
          <a:xfrm>
            <a:off x="7799544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grpSp>
        <p:nvGrpSpPr>
          <p:cNvPr id="539" name="Shape 557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3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3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47" name="Connector 558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541" name="Shape 559"/>
          <p:cNvSpPr txBox="1"/>
          <p:nvPr/>
        </p:nvSpPr>
        <p:spPr>
          <a:xfrm>
            <a:off x="8659652" y="4216399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42" name="Shape 560"/>
          <p:cNvSpPr txBox="1"/>
          <p:nvPr/>
        </p:nvSpPr>
        <p:spPr>
          <a:xfrm>
            <a:off x="527786" y="1854199"/>
            <a:ext cx="26147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43" name="Shape 561"/>
          <p:cNvSpPr txBox="1"/>
          <p:nvPr/>
        </p:nvSpPr>
        <p:spPr>
          <a:xfrm>
            <a:off x="2930982" y="4565648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Shape 565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4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54" name="Shape 566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5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71" name="Connector 567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58" name="Shape 568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5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57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72" name="Connector 569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2" name="Shape 570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60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1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3" name="Connector 571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66" name="Shape 572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64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65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53585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74" name="Connector 573"/>
          <p:cNvSpPr/>
          <p:nvPr/>
        </p:nvSpPr>
        <p:spPr>
          <a:xfrm>
            <a:off x="8436451" y="3600449"/>
            <a:ext cx="1" cy="1765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70" name="Group 576"/>
          <p:cNvGrpSpPr/>
          <p:nvPr/>
        </p:nvGrpSpPr>
        <p:grpSpPr>
          <a:xfrm>
            <a:off x="8224934" y="2178050"/>
            <a:ext cx="2219324" cy="736601"/>
            <a:chOff x="0" y="0"/>
            <a:chExt cx="2219323" cy="736600"/>
          </a:xfrm>
        </p:grpSpPr>
        <p:sp>
          <p:nvSpPr>
            <p:cNvPr id="568" name="Shape 574"/>
            <p:cNvSpPr txBox="1"/>
            <p:nvPr/>
          </p:nvSpPr>
          <p:spPr>
            <a:xfrm>
              <a:off x="-1" y="0"/>
              <a:ext cx="651632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69" name="Shape 575"/>
            <p:cNvSpPr txBox="1"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Shape 579"/>
          <p:cNvGrpSpPr/>
          <p:nvPr/>
        </p:nvGrpSpPr>
        <p:grpSpPr>
          <a:xfrm>
            <a:off x="3216750" y="5365750"/>
            <a:ext cx="990603" cy="990600"/>
            <a:chOff x="0" y="0"/>
            <a:chExt cx="990602" cy="990600"/>
          </a:xfrm>
        </p:grpSpPr>
        <p:sp>
          <p:nvSpPr>
            <p:cNvPr id="576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77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581" name="Shape 580"/>
          <p:cNvGrpSpPr/>
          <p:nvPr/>
        </p:nvGrpSpPr>
        <p:grpSpPr>
          <a:xfrm>
            <a:off x="854551" y="2597150"/>
            <a:ext cx="990603" cy="990600"/>
            <a:chOff x="0" y="0"/>
            <a:chExt cx="990602" cy="990600"/>
          </a:xfrm>
        </p:grpSpPr>
        <p:sp>
          <p:nvSpPr>
            <p:cNvPr id="57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0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596" name="Connector 581"/>
          <p:cNvSpPr/>
          <p:nvPr/>
        </p:nvSpPr>
        <p:spPr>
          <a:xfrm>
            <a:off x="1670675" y="346846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5" name="Shape 582"/>
          <p:cNvGrpSpPr/>
          <p:nvPr/>
        </p:nvGrpSpPr>
        <p:grpSpPr>
          <a:xfrm>
            <a:off x="5578950" y="5365750"/>
            <a:ext cx="990603" cy="990600"/>
            <a:chOff x="0" y="0"/>
            <a:chExt cx="990602" cy="990600"/>
          </a:xfrm>
        </p:grpSpPr>
        <p:sp>
          <p:nvSpPr>
            <p:cNvPr id="58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4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597" name="Connector 583"/>
          <p:cNvSpPr/>
          <p:nvPr/>
        </p:nvSpPr>
        <p:spPr>
          <a:xfrm>
            <a:off x="4207164" y="5861050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4400" y="1080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89" name="Shape 584"/>
          <p:cNvGrpSpPr/>
          <p:nvPr/>
        </p:nvGrpSpPr>
        <p:grpSpPr>
          <a:xfrm>
            <a:off x="7941150" y="5365750"/>
            <a:ext cx="990603" cy="990600"/>
            <a:chOff x="0" y="0"/>
            <a:chExt cx="990602" cy="990600"/>
          </a:xfrm>
        </p:grpSpPr>
        <p:sp>
          <p:nvSpPr>
            <p:cNvPr id="58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8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8" name="Connector 585"/>
          <p:cNvSpPr/>
          <p:nvPr/>
        </p:nvSpPr>
        <p:spPr>
          <a:xfrm>
            <a:off x="6569364" y="586105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593" name="Shape 586"/>
          <p:cNvGrpSpPr/>
          <p:nvPr/>
        </p:nvGrpSpPr>
        <p:grpSpPr>
          <a:xfrm>
            <a:off x="7941150" y="2597150"/>
            <a:ext cx="990603" cy="990600"/>
            <a:chOff x="0" y="0"/>
            <a:chExt cx="990602" cy="990600"/>
          </a:xfrm>
        </p:grpSpPr>
        <p:sp>
          <p:nvSpPr>
            <p:cNvPr id="591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592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599" name="Connector 587"/>
          <p:cNvSpPr/>
          <p:nvPr/>
        </p:nvSpPr>
        <p:spPr>
          <a:xfrm>
            <a:off x="8436451" y="358685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0" y="14400"/>
                  <a:pt x="0" y="7200"/>
                  <a:pt x="2160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00" name="Connector 588"/>
          <p:cNvSpPr/>
          <p:nvPr/>
        </p:nvSpPr>
        <p:spPr>
          <a:xfrm>
            <a:off x="1844965" y="3092450"/>
            <a:ext cx="609637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400" y="21600"/>
                  <a:pt x="7200" y="2160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Shape 590"/>
          <p:cNvGrpSpPr/>
          <p:nvPr/>
        </p:nvGrpSpPr>
        <p:grpSpPr>
          <a:xfrm>
            <a:off x="3165950" y="7150100"/>
            <a:ext cx="990603" cy="990600"/>
            <a:chOff x="0" y="0"/>
            <a:chExt cx="990602" cy="990600"/>
          </a:xfrm>
        </p:grpSpPr>
        <p:sp>
          <p:nvSpPr>
            <p:cNvPr id="602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3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607" name="Shape 591"/>
          <p:cNvGrpSpPr/>
          <p:nvPr/>
        </p:nvGrpSpPr>
        <p:grpSpPr>
          <a:xfrm>
            <a:off x="803750" y="4381500"/>
            <a:ext cx="990604" cy="990600"/>
            <a:chOff x="0" y="0"/>
            <a:chExt cx="990602" cy="990600"/>
          </a:xfrm>
        </p:grpSpPr>
        <p:sp>
          <p:nvSpPr>
            <p:cNvPr id="605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06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631" name="Connector 592"/>
          <p:cNvSpPr/>
          <p:nvPr/>
        </p:nvSpPr>
        <p:spPr>
          <a:xfrm>
            <a:off x="1619875" y="5252819"/>
            <a:ext cx="1720544" cy="201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1" name="Shape 593"/>
          <p:cNvGrpSpPr/>
          <p:nvPr/>
        </p:nvGrpSpPr>
        <p:grpSpPr>
          <a:xfrm>
            <a:off x="5528150" y="7150100"/>
            <a:ext cx="990603" cy="990600"/>
            <a:chOff x="0" y="0"/>
            <a:chExt cx="990602" cy="990600"/>
          </a:xfrm>
        </p:grpSpPr>
        <p:sp>
          <p:nvSpPr>
            <p:cNvPr id="609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0" name="A1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A1</a:t>
              </a:r>
            </a:p>
          </p:txBody>
        </p:sp>
      </p:grpSp>
      <p:sp>
        <p:nvSpPr>
          <p:cNvPr id="632" name="Connector 594"/>
          <p:cNvSpPr/>
          <p:nvPr/>
        </p:nvSpPr>
        <p:spPr>
          <a:xfrm>
            <a:off x="4156364" y="7645400"/>
            <a:ext cx="137197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5" name="Shape 595"/>
          <p:cNvGrpSpPr/>
          <p:nvPr/>
        </p:nvGrpSpPr>
        <p:grpSpPr>
          <a:xfrm>
            <a:off x="7890350" y="7150100"/>
            <a:ext cx="990603" cy="990600"/>
            <a:chOff x="0" y="0"/>
            <a:chExt cx="990602" cy="990600"/>
          </a:xfrm>
        </p:grpSpPr>
        <p:sp>
          <p:nvSpPr>
            <p:cNvPr id="61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3" name="Connector 596"/>
          <p:cNvSpPr/>
          <p:nvPr/>
        </p:nvSpPr>
        <p:spPr>
          <a:xfrm>
            <a:off x="6518564" y="7645399"/>
            <a:ext cx="1371973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4400" y="0"/>
                  <a:pt x="7200" y="0"/>
                  <a:pt x="0" y="2160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19" name="Shape 597"/>
          <p:cNvGrpSpPr/>
          <p:nvPr/>
        </p:nvGrpSpPr>
        <p:grpSpPr>
          <a:xfrm>
            <a:off x="7890350" y="4381500"/>
            <a:ext cx="990603" cy="990600"/>
            <a:chOff x="0" y="0"/>
            <a:chExt cx="990602" cy="990600"/>
          </a:xfrm>
        </p:grpSpPr>
        <p:sp>
          <p:nvSpPr>
            <p:cNvPr id="617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18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34" name="Connector 598"/>
          <p:cNvSpPr/>
          <p:nvPr/>
        </p:nvSpPr>
        <p:spPr>
          <a:xfrm>
            <a:off x="8385651" y="5371206"/>
            <a:ext cx="1" cy="17788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0" y="14400"/>
                  <a:pt x="0" y="7200"/>
                  <a:pt x="0" y="0"/>
                </a:cubicBezTo>
              </a:path>
            </a:pathLst>
          </a:cu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35" name="Connector 599"/>
          <p:cNvSpPr/>
          <p:nvPr/>
        </p:nvSpPr>
        <p:spPr>
          <a:xfrm>
            <a:off x="1794165" y="4876800"/>
            <a:ext cx="6096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636" name="Connector 600"/>
          <p:cNvSpPr/>
          <p:nvPr/>
        </p:nvSpPr>
        <p:spPr>
          <a:xfrm>
            <a:off x="8725126" y="2467450"/>
            <a:ext cx="1937250" cy="205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25" name="Shape 601"/>
          <p:cNvGrpSpPr/>
          <p:nvPr/>
        </p:nvGrpSpPr>
        <p:grpSpPr>
          <a:xfrm>
            <a:off x="10506550" y="1612900"/>
            <a:ext cx="990603" cy="990600"/>
            <a:chOff x="0" y="0"/>
            <a:chExt cx="990602" cy="990600"/>
          </a:xfrm>
        </p:grpSpPr>
        <p:sp>
          <p:nvSpPr>
            <p:cNvPr id="623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4" name="A2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A2</a:t>
              </a:r>
            </a:p>
          </p:txBody>
        </p:sp>
      </p:grpSp>
      <p:sp>
        <p:nvSpPr>
          <p:cNvPr id="626" name="Shape 602"/>
          <p:cNvSpPr txBox="1"/>
          <p:nvPr/>
        </p:nvSpPr>
        <p:spPr>
          <a:xfrm>
            <a:off x="9496106" y="946149"/>
            <a:ext cx="301148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sp>
        <p:nvSpPr>
          <p:cNvPr id="637" name="Connector 603"/>
          <p:cNvSpPr/>
          <p:nvPr/>
        </p:nvSpPr>
        <p:spPr>
          <a:xfrm>
            <a:off x="11496964" y="2108200"/>
            <a:ext cx="152437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21600" y="0"/>
                </a:moveTo>
                <a:cubicBezTo>
                  <a:pt x="14400" y="0"/>
                  <a:pt x="7200" y="0"/>
                  <a:pt x="0" y="0"/>
                </a:cubicBezTo>
              </a:path>
            </a:pathLst>
          </a:custGeom>
          <a:ln w="50800" cap="rnd">
            <a:solidFill>
              <a:srgbClr val="53585F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grpSp>
        <p:nvGrpSpPr>
          <p:cNvPr id="630" name="Shape 604"/>
          <p:cNvGrpSpPr/>
          <p:nvPr/>
        </p:nvGrpSpPr>
        <p:grpSpPr>
          <a:xfrm>
            <a:off x="13021149" y="1612900"/>
            <a:ext cx="990603" cy="990600"/>
            <a:chOff x="0" y="0"/>
            <a:chExt cx="990602" cy="990600"/>
          </a:xfrm>
        </p:grpSpPr>
        <p:sp>
          <p:nvSpPr>
            <p:cNvPr id="628" name="圓形"/>
            <p:cNvSpPr/>
            <p:nvPr/>
          </p:nvSpPr>
          <p:spPr>
            <a:xfrm>
              <a:off x="-1" y="0"/>
              <a:ext cx="990604" cy="9906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pPr>
              <a:endParaRPr/>
            </a:p>
          </p:txBody>
        </p:sp>
        <p:sp>
          <p:nvSpPr>
            <p:cNvPr id="629" name="A"/>
            <p:cNvSpPr txBox="1"/>
            <p:nvPr/>
          </p:nvSpPr>
          <p:spPr>
            <a:xfrm>
              <a:off x="145069" y="139699"/>
              <a:ext cx="70046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00"/>
            </a:lvl1pPr>
          </a:lstStyle>
          <a:p>
            <a:r>
              <a:t>Git Collaboration Workflow</a:t>
            </a:r>
          </a:p>
        </p:txBody>
      </p:sp>
      <p:sp>
        <p:nvSpPr>
          <p:cNvPr id="640" name="Shape 60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Fork</a:t>
            </a:r>
            <a:r>
              <a:rPr i="0">
                <a:solidFill>
                  <a:srgbClr val="000000"/>
                </a:solidFill>
              </a:rPr>
              <a:t> a repository to make a copy of it.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Clone</a:t>
            </a:r>
            <a:r>
              <a:rPr i="0">
                <a:solidFill>
                  <a:srgbClr val="000000"/>
                </a:solidFill>
              </a:rPr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t>Do your work and </a:t>
            </a:r>
            <a:r>
              <a:rPr i="1">
                <a:solidFill>
                  <a:schemeClr val="accent5"/>
                </a:solidFill>
              </a:rPr>
              <a:t>commit</a:t>
            </a:r>
            <a:r>
              <a:t> the changes in your workspace.</a:t>
            </a:r>
          </a:p>
          <a:p>
            <a:pPr marL="635000" indent="-635000">
              <a:buSzPct val="100000"/>
              <a:buAutoNum type="arabicPeriod"/>
              <a:defRPr i="1">
                <a:solidFill>
                  <a:schemeClr val="accent5"/>
                </a:solidFill>
              </a:defRPr>
            </a:pPr>
            <a:r>
              <a:t>Push</a:t>
            </a:r>
            <a:r>
              <a:rPr i="0">
                <a:solidFill>
                  <a:srgbClr val="000000"/>
                </a:solidFill>
              </a:rPr>
              <a:t> the repository to the server to synchronize them.</a:t>
            </a:r>
          </a:p>
          <a:p>
            <a:pPr marL="635000" indent="-635000">
              <a:buSzPct val="100000"/>
              <a:buAutoNum type="arabicPeriod"/>
            </a:pPr>
            <a:r>
              <a:t>Open a </a:t>
            </a:r>
            <a:r>
              <a:rPr i="1">
                <a:solidFill>
                  <a:schemeClr val="accent5"/>
                </a:solidFill>
              </a:rPr>
              <a:t>merge request</a:t>
            </a:r>
            <a:r>
              <a:rPr i="1"/>
              <a:t> </a:t>
            </a:r>
            <a:r>
              <a:t>to origin repository .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300"/>
          <p:cNvSpPr txBox="1"/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clone [url]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Clone a repository from remote server</a:t>
            </a:r>
          </a:p>
          <a:p>
            <a:pPr marL="302259" indent="-302259" algn="l" defTabSz="397256">
              <a:spcBef>
                <a:spcPts val="2800"/>
              </a:spcBef>
              <a:buSzPct val="75000"/>
              <a:buChar char="•"/>
              <a:defRPr sz="2400" b="1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git push [url] [branch-name]</a:t>
            </a:r>
          </a:p>
          <a:p>
            <a:pPr marL="906780" lvl="2" indent="-302259" algn="l" defTabSz="397256">
              <a:spcBef>
                <a:spcPts val="2800"/>
              </a:spcBef>
              <a:buSzPct val="75000"/>
              <a:buChar char="•"/>
              <a:defRPr sz="2400"/>
            </a:pPr>
            <a:r>
              <a:t>Push committed file to remote server</a:t>
            </a:r>
          </a:p>
        </p:txBody>
      </p:sp>
      <p:sp>
        <p:nvSpPr>
          <p:cNvPr id="643" name="Shape 299"/>
          <p:cNvSpPr txBox="1"/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7200"/>
            </a:lvl1pPr>
          </a:lstStyle>
          <a:p>
            <a:r>
              <a:t>Basic Git Commands (2/2)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5" name="Shape 134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6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rPr dirty="0"/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/>
              <a:t>Wed. 3:30-5:20pm at Delta 72</a:t>
            </a:r>
            <a:r>
              <a:rPr lang="en-US" altLang="zh-TW" dirty="0"/>
              <a:t>9</a:t>
            </a:r>
            <a:endParaRPr dirty="0"/>
          </a:p>
          <a:p>
            <a:pPr>
              <a:spcBef>
                <a:spcPts val="1500"/>
              </a:spcBef>
              <a:defRPr sz="3400"/>
            </a:pPr>
            <a:r>
              <a:rPr dirty="0"/>
              <a:t>Email (</a:t>
            </a:r>
            <a:r>
              <a:rPr b="1" dirty="0">
                <a:solidFill>
                  <a:srgbClr val="FF2712"/>
                </a:solidFill>
              </a:rPr>
              <a:t>Personal question only</a:t>
            </a:r>
            <a:r>
              <a:rPr dirty="0"/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Cheng-Hong Lin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rPr>
              <a:t>chlin@datalab.cs.nthu.edu.tw</a:t>
            </a:r>
            <a:endParaRPr u="sng" dirty="0">
              <a:solidFill>
                <a:srgbClr val="317FBE"/>
              </a:solidFill>
            </a:endParaRP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lang="en-US" dirty="0"/>
              <a:t>I-</a:t>
            </a:r>
            <a:r>
              <a:rPr lang="en-US" dirty="0" err="1"/>
              <a:t>Luh</a:t>
            </a:r>
            <a:r>
              <a:rPr lang="en-US" dirty="0"/>
              <a:t> Wu </a:t>
            </a:r>
            <a:r>
              <a:rPr dirty="0"/>
              <a:t>: </a:t>
            </a:r>
            <a:r>
              <a:rPr lang="en-US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ilwu@datalab.cs.nthu.edu.tw</a:t>
            </a:r>
            <a:endParaRPr u="sng" dirty="0">
              <a:solidFill>
                <a:srgbClr val="317FBE"/>
              </a:solidFill>
            </a:endParaRPr>
          </a:p>
          <a:p>
            <a:pPr>
              <a:spcBef>
                <a:spcPts val="1500"/>
              </a:spcBef>
              <a:defRPr sz="3400"/>
            </a:pPr>
            <a:r>
              <a:rPr dirty="0"/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rPr dirty="0" err="1"/>
              <a:t>iLms</a:t>
            </a: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646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240D7E-BC56-1942-BE37-1457530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191FB2-726D-4549-9D21-AD0AC422A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C02EBA-9EA9-3941-A3DD-EEB05FEF37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19F211-06ED-AF4F-B876-EBBB091DB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206" y="3207112"/>
            <a:ext cx="5435184" cy="500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073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itla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Gitlab</a:t>
            </a:r>
          </a:p>
        </p:txBody>
      </p:sp>
      <p:sp>
        <p:nvSpPr>
          <p:cNvPr id="649" name="We have created account for you…"/>
          <p:cNvSpPr txBox="1">
            <a:spLocks noGrp="1"/>
          </p:cNvSpPr>
          <p:nvPr>
            <p:ph type="body" idx="1"/>
          </p:nvPr>
        </p:nvSpPr>
        <p:spPr>
          <a:xfrm>
            <a:off x="952499" y="2603500"/>
            <a:ext cx="12152751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We have created account for you</a:t>
            </a:r>
          </a:p>
          <a:p>
            <a:r>
              <a:rPr dirty="0"/>
              <a:t>Account: student ID (e.g. 106012345)</a:t>
            </a:r>
          </a:p>
          <a:p>
            <a:r>
              <a:rPr dirty="0"/>
              <a:t>Password: student</a:t>
            </a:r>
            <a:r>
              <a:rPr lang="en-US" altLang="zh-TW" dirty="0"/>
              <a:t> </a:t>
            </a:r>
            <a:r>
              <a:rPr dirty="0"/>
              <a:t>ID (e.g. 106012345)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C6A92-6876-6549-B35D-603FE53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06ADA2-852F-B94D-BFE6-2BF02AF1C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50B910-9881-6940-AB16-A4778C9A274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63</a:t>
            </a:fld>
            <a:endParaRPr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C6BAFF79-37DA-D742-8551-80CFEF6EC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0019"/>
            <a:ext cx="26189560" cy="360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629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238245-4EE1-F64C-A6DD-664467A0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22A8B5C-86FF-4A4A-AF7E-7645427F0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DFB2DB-419A-5041-8FD7-13365F3136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64</a:t>
            </a:fld>
            <a:endParaRPr lang="zh-TW" altLang="en-US"/>
          </a:p>
        </p:txBody>
      </p:sp>
      <p:pic>
        <p:nvPicPr>
          <p:cNvPr id="8" name="圖片 7" descr="一張含有 螢幕擷取畫面 的圖片&#10;&#10;自動產生的描述">
            <a:extLst>
              <a:ext uri="{FF2B5EF4-FFF2-40B4-BE49-F238E27FC236}">
                <a16:creationId xmlns:a16="http://schemas.microsoft.com/office/drawing/2014/main" id="{811F2FC5-A4C8-6642-8E7B-7F38B8368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9" y="2965450"/>
            <a:ext cx="12010661" cy="462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2941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3F5BBB-D3D6-A043-BEB3-FB6A1D00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Gitlab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8D91683-86D8-8041-AC71-5512E5DA32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94D2D2-459D-F443-8277-821D828648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t>65</a:t>
            </a:fld>
            <a:endParaRPr lang="zh-TW" altLang="en-US"/>
          </a:p>
        </p:txBody>
      </p:sp>
      <p:pic>
        <p:nvPicPr>
          <p:cNvPr id="6" name="圖片 5" descr="一張含有 螢幕擷取畫面 的圖片&#10;&#10;自動產生的描述">
            <a:extLst>
              <a:ext uri="{FF2B5EF4-FFF2-40B4-BE49-F238E27FC236}">
                <a16:creationId xmlns:a16="http://schemas.microsoft.com/office/drawing/2014/main" id="{D4EBE614-7A6C-7D41-8E9A-7046DD994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716" y="2965450"/>
            <a:ext cx="8621368" cy="52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95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1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2" name="Shape 1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Send merge request</a:t>
            </a:r>
            <a:r>
              <a:rPr>
                <a:solidFill>
                  <a:srgbClr val="FF2600"/>
                </a:solidFill>
              </a:rPr>
              <a:t> </a:t>
            </a:r>
            <a:r>
              <a:rPr>
                <a:solidFill>
                  <a:srgbClr val="262626"/>
                </a:solidFill>
              </a:rPr>
              <a:t>of </a:t>
            </a:r>
            <a:r>
              <a:rPr b="1">
                <a:solidFill>
                  <a:srgbClr val="FF4D41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55" name="Shape 16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167"/>
          <p:cNvSpPr txBox="1"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>
                <a:solidFill>
                  <a:srgbClr val="ECF0F1"/>
                </a:solidFill>
              </a:defRPr>
            </a:pPr>
            <a:r>
              <a:rPr dirty="0"/>
              <a:t>You can access course projects in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this group</a:t>
            </a:r>
            <a:br>
              <a:rPr dirty="0"/>
            </a:br>
            <a:endParaRPr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A25CF5-1CD4-2A4E-B8AB-4E2F2FE95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42381"/>
            <a:ext cx="13004800" cy="70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60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FBFF9A1-634A-1642-95EE-369A53CB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224"/>
            <a:ext cx="13004800" cy="7111152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grpSp>
        <p:nvGrpSpPr>
          <p:cNvPr id="7" name="Shape 173"/>
          <p:cNvGrpSpPr/>
          <p:nvPr/>
        </p:nvGrpSpPr>
        <p:grpSpPr>
          <a:xfrm>
            <a:off x="9251240" y="3017094"/>
            <a:ext cx="2525717" cy="622304"/>
            <a:chOff x="-1" y="-1"/>
            <a:chExt cx="2525715" cy="622303"/>
          </a:xfrm>
        </p:grpSpPr>
        <p:sp>
          <p:nvSpPr>
            <p:cNvPr id="8" name="形狀"/>
            <p:cNvSpPr/>
            <p:nvPr/>
          </p:nvSpPr>
          <p:spPr>
            <a:xfrm>
              <a:off x="-1" y="-1"/>
              <a:ext cx="2525715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58" y="0"/>
                  </a:moveTo>
                  <a:lnTo>
                    <a:pt x="3068" y="4326"/>
                  </a:lnTo>
                  <a:lnTo>
                    <a:pt x="543" y="4326"/>
                  </a:lnTo>
                  <a:cubicBezTo>
                    <a:pt x="243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243" y="21600"/>
                    <a:pt x="543" y="21600"/>
                  </a:cubicBezTo>
                  <a:lnTo>
                    <a:pt x="21057" y="21600"/>
                  </a:lnTo>
                  <a:cubicBezTo>
                    <a:pt x="21357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357" y="4326"/>
                    <a:pt x="21057" y="4326"/>
                  </a:cubicBezTo>
                  <a:lnTo>
                    <a:pt x="5247" y="4326"/>
                  </a:lnTo>
                  <a:lnTo>
                    <a:pt x="415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1. Click to fork"/>
            <p:cNvSpPr txBox="1"/>
            <p:nvPr/>
          </p:nvSpPr>
          <p:spPr>
            <a:xfrm>
              <a:off x="-1" y="76200"/>
              <a:ext cx="252571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to fork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9474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標題 1"/>
          <p:cNvSpPr txBox="1">
            <a:spLocks noGrp="1"/>
          </p:cNvSpPr>
          <p:nvPr>
            <p:ph type="title"/>
          </p:nvPr>
        </p:nvSpPr>
        <p:spPr>
          <a:xfrm>
            <a:off x="1206500" y="3695698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pic>
        <p:nvPicPr>
          <p:cNvPr id="138" name="圖片 3" descr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1"/>
            <a:ext cx="13004800" cy="502515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1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4259F6A-C39F-3A41-92E4-A972EA60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586"/>
            <a:ext cx="13004800" cy="7110427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  <p:grpSp>
        <p:nvGrpSpPr>
          <p:cNvPr id="10" name="Shape 178"/>
          <p:cNvGrpSpPr/>
          <p:nvPr/>
        </p:nvGrpSpPr>
        <p:grpSpPr>
          <a:xfrm>
            <a:off x="3429494" y="1942332"/>
            <a:ext cx="7123114" cy="622302"/>
            <a:chOff x="0" y="0"/>
            <a:chExt cx="7123113" cy="622301"/>
          </a:xfrm>
        </p:grpSpPr>
        <p:sp>
          <p:nvSpPr>
            <p:cNvPr id="11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Check if this repository is under your account</a:t>
              </a:r>
            </a:p>
          </p:txBody>
        </p:sp>
      </p:grpSp>
      <p:grpSp>
        <p:nvGrpSpPr>
          <p:cNvPr id="16" name="Shape 178"/>
          <p:cNvGrpSpPr/>
          <p:nvPr/>
        </p:nvGrpSpPr>
        <p:grpSpPr>
          <a:xfrm>
            <a:off x="211684" y="5759357"/>
            <a:ext cx="2798764" cy="622304"/>
            <a:chOff x="0" y="-1"/>
            <a:chExt cx="7123114" cy="622303"/>
          </a:xfrm>
        </p:grpSpPr>
        <p:sp>
          <p:nvSpPr>
            <p:cNvPr id="17" name="形狀"/>
            <p:cNvSpPr/>
            <p:nvPr/>
          </p:nvSpPr>
          <p:spPr>
            <a:xfrm>
              <a:off x="0" y="-1"/>
              <a:ext cx="7123114" cy="622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4" y="0"/>
                  </a:moveTo>
                  <a:lnTo>
                    <a:pt x="1088" y="4326"/>
                  </a:lnTo>
                  <a:lnTo>
                    <a:pt x="193" y="4326"/>
                  </a:lnTo>
                  <a:cubicBezTo>
                    <a:pt x="86" y="4326"/>
                    <a:pt x="0" y="5312"/>
                    <a:pt x="0" y="6530"/>
                  </a:cubicBezTo>
                  <a:lnTo>
                    <a:pt x="0" y="19396"/>
                  </a:lnTo>
                  <a:cubicBezTo>
                    <a:pt x="0" y="20613"/>
                    <a:pt x="86" y="21600"/>
                    <a:pt x="193" y="21600"/>
                  </a:cubicBezTo>
                  <a:lnTo>
                    <a:pt x="21407" y="21600"/>
                  </a:lnTo>
                  <a:cubicBezTo>
                    <a:pt x="21514" y="21600"/>
                    <a:pt x="21600" y="20613"/>
                    <a:pt x="21600" y="19396"/>
                  </a:cubicBezTo>
                  <a:lnTo>
                    <a:pt x="21600" y="6530"/>
                  </a:lnTo>
                  <a:cubicBezTo>
                    <a:pt x="21600" y="5312"/>
                    <a:pt x="21514" y="4326"/>
                    <a:pt x="21407" y="4326"/>
                  </a:cubicBezTo>
                  <a:lnTo>
                    <a:pt x="1861" y="4326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" name="2. Check if this repository is under your account"/>
            <p:cNvSpPr txBox="1"/>
            <p:nvPr/>
          </p:nvSpPr>
          <p:spPr>
            <a:xfrm>
              <a:off x="0" y="76200"/>
              <a:ext cx="712311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3</a:t>
              </a:r>
              <a:r>
                <a:rPr dirty="0"/>
                <a:t>. </a:t>
              </a:r>
              <a:r>
                <a:rPr lang="en-US" dirty="0"/>
                <a:t>Go to settings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40559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  <p:bldP spid="16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2201039-A99F-7346-BFFF-7397B42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205"/>
            <a:ext cx="13004800" cy="7087190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grpSp>
        <p:nvGrpSpPr>
          <p:cNvPr id="678" name="Shape 183"/>
          <p:cNvGrpSpPr/>
          <p:nvPr/>
        </p:nvGrpSpPr>
        <p:grpSpPr>
          <a:xfrm>
            <a:off x="4843365" y="3429721"/>
            <a:ext cx="3673873" cy="654449"/>
            <a:chOff x="0" y="0"/>
            <a:chExt cx="3673872" cy="654448"/>
          </a:xfrm>
        </p:grpSpPr>
        <p:sp>
          <p:nvSpPr>
            <p:cNvPr id="676" name="形狀"/>
            <p:cNvSpPr/>
            <p:nvPr/>
          </p:nvSpPr>
          <p:spPr>
            <a:xfrm>
              <a:off x="0" y="0"/>
              <a:ext cx="3673872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3" y="0"/>
                  </a:moveTo>
                  <a:cubicBezTo>
                    <a:pt x="167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67" y="16426"/>
                    <a:pt x="373" y="16426"/>
                  </a:cubicBezTo>
                  <a:lnTo>
                    <a:pt x="1937" y="16426"/>
                  </a:lnTo>
                  <a:lnTo>
                    <a:pt x="2686" y="21600"/>
                  </a:lnTo>
                  <a:lnTo>
                    <a:pt x="3432" y="16426"/>
                  </a:lnTo>
                  <a:lnTo>
                    <a:pt x="21227" y="16426"/>
                  </a:lnTo>
                  <a:cubicBezTo>
                    <a:pt x="21433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33" y="0"/>
                    <a:pt x="21227" y="0"/>
                  </a:cubicBezTo>
                  <a:lnTo>
                    <a:pt x="37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4. Set project to private"/>
            <p:cNvSpPr txBox="1"/>
            <p:nvPr/>
          </p:nvSpPr>
          <p:spPr>
            <a:xfrm>
              <a:off x="0" y="92273"/>
              <a:ext cx="3673872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4. Set project to private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451458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1910598-85C5-2242-B4AC-3F004775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  <p:grpSp>
        <p:nvGrpSpPr>
          <p:cNvPr id="683" name="Shape 187"/>
          <p:cNvGrpSpPr/>
          <p:nvPr/>
        </p:nvGrpSpPr>
        <p:grpSpPr>
          <a:xfrm>
            <a:off x="4529813" y="3424604"/>
            <a:ext cx="5003009" cy="654448"/>
            <a:chOff x="0" y="0"/>
            <a:chExt cx="5003007" cy="654447"/>
          </a:xfrm>
        </p:grpSpPr>
        <p:sp>
          <p:nvSpPr>
            <p:cNvPr id="681" name="形狀"/>
            <p:cNvSpPr/>
            <p:nvPr/>
          </p:nvSpPr>
          <p:spPr>
            <a:xfrm>
              <a:off x="0" y="0"/>
              <a:ext cx="5003008" cy="654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4" y="0"/>
                  </a:moveTo>
                  <a:cubicBezTo>
                    <a:pt x="123" y="0"/>
                    <a:pt x="0" y="938"/>
                    <a:pt x="0" y="2096"/>
                  </a:cubicBezTo>
                  <a:lnTo>
                    <a:pt x="0" y="14330"/>
                  </a:lnTo>
                  <a:cubicBezTo>
                    <a:pt x="0" y="15488"/>
                    <a:pt x="123" y="16426"/>
                    <a:pt x="274" y="16426"/>
                  </a:cubicBezTo>
                  <a:lnTo>
                    <a:pt x="1422" y="16426"/>
                  </a:lnTo>
                  <a:lnTo>
                    <a:pt x="1972" y="21600"/>
                  </a:lnTo>
                  <a:lnTo>
                    <a:pt x="2521" y="16426"/>
                  </a:lnTo>
                  <a:lnTo>
                    <a:pt x="21326" y="16426"/>
                  </a:lnTo>
                  <a:cubicBezTo>
                    <a:pt x="21477" y="16426"/>
                    <a:pt x="21600" y="15488"/>
                    <a:pt x="21600" y="14330"/>
                  </a:cubicBezTo>
                  <a:lnTo>
                    <a:pt x="21600" y="2096"/>
                  </a:lnTo>
                  <a:cubicBezTo>
                    <a:pt x="21600" y="938"/>
                    <a:pt x="21477" y="0"/>
                    <a:pt x="21326" y="0"/>
                  </a:cubicBezTo>
                  <a:lnTo>
                    <a:pt x="27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5. Scroll down and save changes"/>
            <p:cNvSpPr txBox="1"/>
            <p:nvPr/>
          </p:nvSpPr>
          <p:spPr>
            <a:xfrm>
              <a:off x="-1" y="92273"/>
              <a:ext cx="500300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Scroll down and save 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4377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1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686" name="Shape 19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0996047-093A-CF4C-8927-9D4AD4FB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3841"/>
            <a:ext cx="13004800" cy="712591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  <p:grpSp>
        <p:nvGrpSpPr>
          <p:cNvPr id="691" name="Shape 195"/>
          <p:cNvGrpSpPr/>
          <p:nvPr/>
        </p:nvGrpSpPr>
        <p:grpSpPr>
          <a:xfrm>
            <a:off x="5850576" y="3702339"/>
            <a:ext cx="3086052" cy="608413"/>
            <a:chOff x="-330545" y="0"/>
            <a:chExt cx="3086050" cy="608412"/>
          </a:xfrm>
        </p:grpSpPr>
        <p:sp>
          <p:nvSpPr>
            <p:cNvPr id="689" name="形狀"/>
            <p:cNvSpPr/>
            <p:nvPr/>
          </p:nvSpPr>
          <p:spPr>
            <a:xfrm>
              <a:off x="-1" y="0"/>
              <a:ext cx="2755506" cy="608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12" y="0"/>
                  </a:moveTo>
                  <a:lnTo>
                    <a:pt x="17316" y="3931"/>
                  </a:lnTo>
                  <a:lnTo>
                    <a:pt x="498" y="3931"/>
                  </a:lnTo>
                  <a:cubicBezTo>
                    <a:pt x="223" y="3931"/>
                    <a:pt x="0" y="4940"/>
                    <a:pt x="0" y="6186"/>
                  </a:cubicBezTo>
                  <a:lnTo>
                    <a:pt x="0" y="19346"/>
                  </a:lnTo>
                  <a:cubicBezTo>
                    <a:pt x="0" y="20591"/>
                    <a:pt x="223" y="21600"/>
                    <a:pt x="498" y="21600"/>
                  </a:cubicBezTo>
                  <a:lnTo>
                    <a:pt x="21102" y="21600"/>
                  </a:lnTo>
                  <a:cubicBezTo>
                    <a:pt x="21377" y="21600"/>
                    <a:pt x="21600" y="20591"/>
                    <a:pt x="21600" y="19346"/>
                  </a:cubicBezTo>
                  <a:lnTo>
                    <a:pt x="21600" y="6186"/>
                  </a:lnTo>
                  <a:cubicBezTo>
                    <a:pt x="21600" y="4940"/>
                    <a:pt x="21377" y="3931"/>
                    <a:pt x="21102" y="3931"/>
                  </a:cubicBezTo>
                  <a:lnTo>
                    <a:pt x="19307" y="3931"/>
                  </a:lnTo>
                  <a:lnTo>
                    <a:pt x="18312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1. Choose HTTP"/>
            <p:cNvSpPr txBox="1"/>
            <p:nvPr/>
          </p:nvSpPr>
          <p:spPr>
            <a:xfrm>
              <a:off x="-330545" y="68244"/>
              <a:ext cx="3086050" cy="471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lang="en-US" dirty="0"/>
                <a:t> </a:t>
              </a:r>
              <a:r>
                <a:rPr dirty="0"/>
                <a:t>1. Choose HTTP</a:t>
              </a:r>
              <a:r>
                <a:rPr lang="en-US" dirty="0"/>
                <a:t>S</a:t>
              </a:r>
              <a:endParaRPr dirty="0"/>
            </a:p>
          </p:txBody>
        </p:sp>
      </p:grpSp>
      <p:grpSp>
        <p:nvGrpSpPr>
          <p:cNvPr id="694" name="Shape 196"/>
          <p:cNvGrpSpPr/>
          <p:nvPr/>
        </p:nvGrpSpPr>
        <p:grpSpPr>
          <a:xfrm>
            <a:off x="10249294" y="2698221"/>
            <a:ext cx="2755506" cy="621112"/>
            <a:chOff x="0" y="0"/>
            <a:chExt cx="2755504" cy="621110"/>
          </a:xfrm>
        </p:grpSpPr>
        <p:sp>
          <p:nvSpPr>
            <p:cNvPr id="692" name="形狀"/>
            <p:cNvSpPr/>
            <p:nvPr/>
          </p:nvSpPr>
          <p:spPr>
            <a:xfrm>
              <a:off x="-1" y="-1"/>
              <a:ext cx="2755506" cy="621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" y="0"/>
                  </a:moveTo>
                  <a:cubicBezTo>
                    <a:pt x="223" y="0"/>
                    <a:pt x="0" y="989"/>
                    <a:pt x="0" y="2208"/>
                  </a:cubicBezTo>
                  <a:lnTo>
                    <a:pt x="0" y="15099"/>
                  </a:lnTo>
                  <a:cubicBezTo>
                    <a:pt x="0" y="16319"/>
                    <a:pt x="223" y="17308"/>
                    <a:pt x="498" y="17308"/>
                  </a:cubicBezTo>
                  <a:lnTo>
                    <a:pt x="1808" y="17308"/>
                  </a:lnTo>
                  <a:lnTo>
                    <a:pt x="2800" y="21600"/>
                  </a:lnTo>
                  <a:lnTo>
                    <a:pt x="3792" y="17308"/>
                  </a:lnTo>
                  <a:lnTo>
                    <a:pt x="21102" y="17308"/>
                  </a:lnTo>
                  <a:cubicBezTo>
                    <a:pt x="21377" y="17308"/>
                    <a:pt x="21600" y="16319"/>
                    <a:pt x="21600" y="15099"/>
                  </a:cubicBezTo>
                  <a:lnTo>
                    <a:pt x="21600" y="2208"/>
                  </a:lnTo>
                  <a:cubicBezTo>
                    <a:pt x="21600" y="989"/>
                    <a:pt x="21377" y="0"/>
                    <a:pt x="21102" y="0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2. Copy the link"/>
            <p:cNvSpPr txBox="1"/>
            <p:nvPr/>
          </p:nvSpPr>
          <p:spPr>
            <a:xfrm>
              <a:off x="-1" y="75604"/>
              <a:ext cx="275550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Copy the link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animBg="1" advAuto="0"/>
      <p:bldP spid="694" grpId="2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use Windows</a:t>
            </a:r>
          </a:p>
        </p:txBody>
      </p:sp>
      <p:pic>
        <p:nvPicPr>
          <p:cNvPr id="69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869145"/>
            <a:ext cx="7420389" cy="5208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8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74" y="5215466"/>
            <a:ext cx="5189626" cy="2861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99" name="圖片 4" descr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3"/>
            <a:ext cx="1524001" cy="1435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4" name="Shape 200"/>
          <p:cNvGrpSpPr/>
          <p:nvPr/>
        </p:nvGrpSpPr>
        <p:grpSpPr>
          <a:xfrm>
            <a:off x="367058" y="190499"/>
            <a:ext cx="5199860" cy="648893"/>
            <a:chOff x="0" y="0"/>
            <a:chExt cx="5199858" cy="648891"/>
          </a:xfrm>
        </p:grpSpPr>
        <p:sp>
          <p:nvSpPr>
            <p:cNvPr id="702" name="形狀"/>
            <p:cNvSpPr/>
            <p:nvPr/>
          </p:nvSpPr>
          <p:spPr>
            <a:xfrm>
              <a:off x="0" y="-1"/>
              <a:ext cx="5199859" cy="6488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4" y="0"/>
                  </a:moveTo>
                  <a:cubicBezTo>
                    <a:pt x="118" y="0"/>
                    <a:pt x="0" y="946"/>
                    <a:pt x="0" y="2114"/>
                  </a:cubicBezTo>
                  <a:lnTo>
                    <a:pt x="0" y="14453"/>
                  </a:lnTo>
                  <a:cubicBezTo>
                    <a:pt x="0" y="15620"/>
                    <a:pt x="118" y="16567"/>
                    <a:pt x="264" y="16567"/>
                  </a:cubicBezTo>
                  <a:lnTo>
                    <a:pt x="818" y="16567"/>
                  </a:lnTo>
                  <a:lnTo>
                    <a:pt x="1345" y="21600"/>
                  </a:lnTo>
                  <a:lnTo>
                    <a:pt x="1871" y="16567"/>
                  </a:lnTo>
                  <a:lnTo>
                    <a:pt x="21336" y="16567"/>
                  </a:lnTo>
                  <a:cubicBezTo>
                    <a:pt x="21482" y="16567"/>
                    <a:pt x="21600" y="15620"/>
                    <a:pt x="21600" y="14453"/>
                  </a:cubicBezTo>
                  <a:lnTo>
                    <a:pt x="21600" y="2114"/>
                  </a:lnTo>
                  <a:cubicBezTo>
                    <a:pt x="21600" y="946"/>
                    <a:pt x="21482" y="0"/>
                    <a:pt x="21336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3. Create a folder to put your repos"/>
            <p:cNvSpPr txBox="1"/>
            <p:nvPr/>
          </p:nvSpPr>
          <p:spPr>
            <a:xfrm>
              <a:off x="-1" y="89495"/>
              <a:ext cx="519986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Create a folder to put your repos</a:t>
              </a:r>
            </a:p>
          </p:txBody>
        </p:sp>
      </p:grpSp>
      <p:grpSp>
        <p:nvGrpSpPr>
          <p:cNvPr id="707" name="Shape 201"/>
          <p:cNvGrpSpPr/>
          <p:nvPr/>
        </p:nvGrpSpPr>
        <p:grpSpPr>
          <a:xfrm>
            <a:off x="5370859" y="1117600"/>
            <a:ext cx="3772695" cy="637382"/>
            <a:chOff x="0" y="0"/>
            <a:chExt cx="3772694" cy="637381"/>
          </a:xfrm>
        </p:grpSpPr>
        <p:sp>
          <p:nvSpPr>
            <p:cNvPr id="705" name="形狀"/>
            <p:cNvSpPr/>
            <p:nvPr/>
          </p:nvSpPr>
          <p:spPr>
            <a:xfrm>
              <a:off x="0" y="0"/>
              <a:ext cx="3772695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6" y="0"/>
                  </a:moveTo>
                  <a:lnTo>
                    <a:pt x="1141" y="4734"/>
                  </a:lnTo>
                  <a:lnTo>
                    <a:pt x="364" y="4734"/>
                  </a:lnTo>
                  <a:cubicBezTo>
                    <a:pt x="163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63" y="21600"/>
                    <a:pt x="364" y="21600"/>
                  </a:cubicBezTo>
                  <a:lnTo>
                    <a:pt x="21236" y="21600"/>
                  </a:lnTo>
                  <a:cubicBezTo>
                    <a:pt x="21437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437" y="4734"/>
                    <a:pt x="21236" y="4734"/>
                  </a:cubicBezTo>
                  <a:lnTo>
                    <a:pt x="2593" y="4734"/>
                  </a:lnTo>
                  <a:lnTo>
                    <a:pt x="1866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4. Type &quot;git clone {URL}&quot;"/>
            <p:cNvSpPr txBox="1"/>
            <p:nvPr/>
          </p:nvSpPr>
          <p:spPr>
            <a:xfrm>
              <a:off x="0" y="83740"/>
              <a:ext cx="377269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Type "git clone {URL}"</a:t>
              </a:r>
            </a:p>
          </p:txBody>
        </p:sp>
      </p:grpSp>
      <p:grpSp>
        <p:nvGrpSpPr>
          <p:cNvPr id="710" name="Shape 202"/>
          <p:cNvGrpSpPr/>
          <p:nvPr/>
        </p:nvGrpSpPr>
        <p:grpSpPr>
          <a:xfrm>
            <a:off x="1497358" y="2336800"/>
            <a:ext cx="6113069" cy="637382"/>
            <a:chOff x="0" y="0"/>
            <a:chExt cx="6113067" cy="637381"/>
          </a:xfrm>
        </p:grpSpPr>
        <p:sp>
          <p:nvSpPr>
            <p:cNvPr id="708" name="形狀"/>
            <p:cNvSpPr/>
            <p:nvPr/>
          </p:nvSpPr>
          <p:spPr>
            <a:xfrm>
              <a:off x="-1" y="0"/>
              <a:ext cx="6113069" cy="637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" y="0"/>
                  </a:moveTo>
                  <a:lnTo>
                    <a:pt x="704" y="4734"/>
                  </a:lnTo>
                  <a:lnTo>
                    <a:pt x="224" y="4734"/>
                  </a:lnTo>
                  <a:cubicBezTo>
                    <a:pt x="100" y="4734"/>
                    <a:pt x="0" y="5698"/>
                    <a:pt x="0" y="6886"/>
                  </a:cubicBezTo>
                  <a:lnTo>
                    <a:pt x="0" y="19448"/>
                  </a:lnTo>
                  <a:cubicBezTo>
                    <a:pt x="0" y="20637"/>
                    <a:pt x="100" y="21600"/>
                    <a:pt x="224" y="21600"/>
                  </a:cubicBezTo>
                  <a:lnTo>
                    <a:pt x="21376" y="21600"/>
                  </a:lnTo>
                  <a:cubicBezTo>
                    <a:pt x="21500" y="21600"/>
                    <a:pt x="21600" y="20637"/>
                    <a:pt x="21600" y="19448"/>
                  </a:cubicBezTo>
                  <a:lnTo>
                    <a:pt x="21600" y="6886"/>
                  </a:lnTo>
                  <a:cubicBezTo>
                    <a:pt x="21600" y="5698"/>
                    <a:pt x="21500" y="4734"/>
                    <a:pt x="21376" y="4734"/>
                  </a:cubicBezTo>
                  <a:lnTo>
                    <a:pt x="1600" y="4734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5. The repo has been successfully cloned"/>
            <p:cNvSpPr txBox="1"/>
            <p:nvPr/>
          </p:nvSpPr>
          <p:spPr>
            <a:xfrm>
              <a:off x="-1" y="83740"/>
              <a:ext cx="611306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5. The repo has been successfully cloned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" grpId="1" animBg="1" advAuto="0"/>
      <p:bldP spid="707" grpId="2" animBg="1" advAuto="0"/>
      <p:bldP spid="710" grpId="3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2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13" name="Shape 2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8" name="Shape 210"/>
          <p:cNvGrpSpPr/>
          <p:nvPr/>
        </p:nvGrpSpPr>
        <p:grpSpPr>
          <a:xfrm>
            <a:off x="6010621" y="863600"/>
            <a:ext cx="3337324" cy="497682"/>
            <a:chOff x="0" y="0"/>
            <a:chExt cx="3337323" cy="497681"/>
          </a:xfrm>
        </p:grpSpPr>
        <p:sp>
          <p:nvSpPr>
            <p:cNvPr id="716" name="形狀"/>
            <p:cNvSpPr/>
            <p:nvPr/>
          </p:nvSpPr>
          <p:spPr>
            <a:xfrm>
              <a:off x="-1" y="0"/>
              <a:ext cx="3337324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" y="0"/>
                  </a:moveTo>
                  <a:cubicBezTo>
                    <a:pt x="1222" y="0"/>
                    <a:pt x="1038" y="1234"/>
                    <a:pt x="1038" y="2756"/>
                  </a:cubicBezTo>
                  <a:lnTo>
                    <a:pt x="1038" y="5719"/>
                  </a:lnTo>
                  <a:lnTo>
                    <a:pt x="0" y="11231"/>
                  </a:lnTo>
                  <a:lnTo>
                    <a:pt x="1038" y="16743"/>
                  </a:lnTo>
                  <a:lnTo>
                    <a:pt x="1038" y="18844"/>
                  </a:lnTo>
                  <a:cubicBezTo>
                    <a:pt x="1038" y="20366"/>
                    <a:pt x="1222" y="21600"/>
                    <a:pt x="1449" y="21600"/>
                  </a:cubicBezTo>
                  <a:lnTo>
                    <a:pt x="21189" y="21600"/>
                  </a:lnTo>
                  <a:cubicBezTo>
                    <a:pt x="21416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16" y="0"/>
                    <a:pt x="21189" y="0"/>
                  </a:cubicBezTo>
                  <a:lnTo>
                    <a:pt x="1449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1. -A means all files"/>
            <p:cNvSpPr txBox="1"/>
            <p:nvPr/>
          </p:nvSpPr>
          <p:spPr>
            <a:xfrm>
              <a:off x="-1" y="13890"/>
              <a:ext cx="3337325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1. -A means all files</a:t>
              </a:r>
            </a:p>
          </p:txBody>
        </p:sp>
      </p:grpSp>
      <p:grpSp>
        <p:nvGrpSpPr>
          <p:cNvPr id="721" name="Shape 211"/>
          <p:cNvGrpSpPr/>
          <p:nvPr/>
        </p:nvGrpSpPr>
        <p:grpSpPr>
          <a:xfrm>
            <a:off x="4994076" y="1485900"/>
            <a:ext cx="5153821" cy="662782"/>
            <a:chOff x="0" y="0"/>
            <a:chExt cx="5153820" cy="662781"/>
          </a:xfrm>
        </p:grpSpPr>
        <p:sp>
          <p:nvSpPr>
            <p:cNvPr id="719" name="形狀"/>
            <p:cNvSpPr/>
            <p:nvPr/>
          </p:nvSpPr>
          <p:spPr>
            <a:xfrm>
              <a:off x="-1" y="0"/>
              <a:ext cx="5153821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0" y="0"/>
                  </a:moveTo>
                  <a:lnTo>
                    <a:pt x="888" y="5381"/>
                  </a:lnTo>
                  <a:lnTo>
                    <a:pt x="266" y="5381"/>
                  </a:lnTo>
                  <a:cubicBezTo>
                    <a:pt x="11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19" y="21600"/>
                    <a:pt x="266" y="21600"/>
                  </a:cubicBezTo>
                  <a:lnTo>
                    <a:pt x="21334" y="21600"/>
                  </a:lnTo>
                  <a:cubicBezTo>
                    <a:pt x="2148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81" y="5381"/>
                    <a:pt x="21334" y="5381"/>
                  </a:cubicBezTo>
                  <a:lnTo>
                    <a:pt x="1954" y="538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2. Check if your file is added to git"/>
            <p:cNvSpPr txBox="1"/>
            <p:nvPr/>
          </p:nvSpPr>
          <p:spPr>
            <a:xfrm>
              <a:off x="0" y="96440"/>
              <a:ext cx="5153820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2. Check if your file is added to git</a:t>
              </a:r>
            </a:p>
          </p:txBody>
        </p:sp>
      </p:grpSp>
      <p:grpSp>
        <p:nvGrpSpPr>
          <p:cNvPr id="724" name="Shape 212"/>
          <p:cNvGrpSpPr/>
          <p:nvPr/>
        </p:nvGrpSpPr>
        <p:grpSpPr>
          <a:xfrm>
            <a:off x="5747294" y="2984500"/>
            <a:ext cx="3863978" cy="662782"/>
            <a:chOff x="0" y="0"/>
            <a:chExt cx="3863976" cy="662781"/>
          </a:xfrm>
        </p:grpSpPr>
        <p:sp>
          <p:nvSpPr>
            <p:cNvPr id="722" name="形狀"/>
            <p:cNvSpPr/>
            <p:nvPr/>
          </p:nvSpPr>
          <p:spPr>
            <a:xfrm>
              <a:off x="0" y="0"/>
              <a:ext cx="3863977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5" y="0"/>
                  </a:moveTo>
                  <a:lnTo>
                    <a:pt x="1185" y="5381"/>
                  </a:lnTo>
                  <a:lnTo>
                    <a:pt x="355" y="5381"/>
                  </a:lnTo>
                  <a:cubicBezTo>
                    <a:pt x="159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59" y="21600"/>
                    <a:pt x="355" y="21600"/>
                  </a:cubicBezTo>
                  <a:lnTo>
                    <a:pt x="21245" y="21600"/>
                  </a:lnTo>
                  <a:cubicBezTo>
                    <a:pt x="21441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41" y="5381"/>
                    <a:pt x="21245" y="5381"/>
                  </a:cubicBezTo>
                  <a:lnTo>
                    <a:pt x="2607" y="5381"/>
                  </a:lnTo>
                  <a:lnTo>
                    <a:pt x="189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3. Commit your changes"/>
            <p:cNvSpPr txBox="1"/>
            <p:nvPr/>
          </p:nvSpPr>
          <p:spPr>
            <a:xfrm>
              <a:off x="-1" y="96440"/>
              <a:ext cx="38639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Commit your changes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" grpId="1" animBg="1" advAuto="0"/>
      <p:bldP spid="721" grpId="2" animBg="1" advAuto="0"/>
      <p:bldP spid="724" grpId="3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29" name="Shape 216"/>
          <p:cNvGrpSpPr/>
          <p:nvPr/>
        </p:nvGrpSpPr>
        <p:grpSpPr>
          <a:xfrm>
            <a:off x="6311798" y="1608301"/>
            <a:ext cx="6236496" cy="2164956"/>
            <a:chOff x="0" y="0"/>
            <a:chExt cx="6236495" cy="2164954"/>
          </a:xfrm>
        </p:grpSpPr>
        <p:sp>
          <p:nvSpPr>
            <p:cNvPr id="727" name="形狀"/>
            <p:cNvSpPr/>
            <p:nvPr/>
          </p:nvSpPr>
          <p:spPr>
            <a:xfrm>
              <a:off x="0" y="-1"/>
              <a:ext cx="6236496" cy="216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3" y="0"/>
                  </a:moveTo>
                  <a:cubicBezTo>
                    <a:pt x="1481" y="0"/>
                    <a:pt x="1383" y="284"/>
                    <a:pt x="1383" y="634"/>
                  </a:cubicBezTo>
                  <a:lnTo>
                    <a:pt x="1383" y="8200"/>
                  </a:lnTo>
                  <a:lnTo>
                    <a:pt x="0" y="10513"/>
                  </a:lnTo>
                  <a:lnTo>
                    <a:pt x="1383" y="12825"/>
                  </a:lnTo>
                  <a:lnTo>
                    <a:pt x="1383" y="20966"/>
                  </a:lnTo>
                  <a:cubicBezTo>
                    <a:pt x="1383" y="21316"/>
                    <a:pt x="1481" y="21600"/>
                    <a:pt x="1603" y="21600"/>
                  </a:cubicBezTo>
                  <a:lnTo>
                    <a:pt x="21380" y="21600"/>
                  </a:lnTo>
                  <a:cubicBezTo>
                    <a:pt x="21502" y="21600"/>
                    <a:pt x="21600" y="21316"/>
                    <a:pt x="21600" y="20966"/>
                  </a:cubicBezTo>
                  <a:lnTo>
                    <a:pt x="21600" y="634"/>
                  </a:lnTo>
                  <a:cubicBezTo>
                    <a:pt x="21600" y="284"/>
                    <a:pt x="21502" y="0"/>
                    <a:pt x="21380" y="0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t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If you see these message, type…"/>
            <p:cNvSpPr txBox="1"/>
            <p:nvPr/>
          </p:nvSpPr>
          <p:spPr>
            <a:xfrm>
              <a:off x="0" y="-1"/>
              <a:ext cx="6236495" cy="1943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If you see these message, type	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user.name "{name}"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git config --global user.email "{email}"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	{email} is the email you use on gitlab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標題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have Question?</a:t>
            </a:r>
          </a:p>
        </p:txBody>
      </p:sp>
      <p:sp>
        <p:nvSpPr>
          <p:cNvPr id="141" name="文字版面配置區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Always Google first ! </a:t>
            </a:r>
          </a:p>
          <a:p>
            <a:pPr lvl="1"/>
            <a:r>
              <a:t>Learn how to google is important.</a:t>
            </a:r>
          </a:p>
          <a:p>
            <a:r>
              <a:t>If you try your best but still can’t catch it.</a:t>
            </a:r>
          </a:p>
          <a:p>
            <a:pPr lvl="1"/>
            <a:r>
              <a:t>Feel free to ask us on iLMS or office hour.</a:t>
            </a:r>
          </a:p>
        </p:txBody>
      </p:sp>
      <p:pic>
        <p:nvPicPr>
          <p:cNvPr id="142" name="圖片 5" descr="圖片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5793316"/>
            <a:ext cx="5875868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2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32" name="Shape 2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pasted-image.png" descr="pasted-image.png"/>
          <p:cNvPicPr>
            <a:picLocks noChangeAspect="1"/>
          </p:cNvPicPr>
          <p:nvPr/>
        </p:nvPicPr>
        <p:blipFill>
          <a:blip r:embed="rId2"/>
          <a:srcRect t="5150"/>
          <a:stretch>
            <a:fillRect/>
          </a:stretch>
        </p:blipFill>
        <p:spPr>
          <a:xfrm>
            <a:off x="0" y="837752"/>
            <a:ext cx="13004800" cy="7709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8" name="Shape 225"/>
          <p:cNvGrpSpPr/>
          <p:nvPr/>
        </p:nvGrpSpPr>
        <p:grpSpPr>
          <a:xfrm>
            <a:off x="5971976" y="1041400"/>
            <a:ext cx="4710115" cy="662782"/>
            <a:chOff x="0" y="0"/>
            <a:chExt cx="4710114" cy="662781"/>
          </a:xfrm>
        </p:grpSpPr>
        <p:sp>
          <p:nvSpPr>
            <p:cNvPr id="736" name="形狀"/>
            <p:cNvSpPr/>
            <p:nvPr/>
          </p:nvSpPr>
          <p:spPr>
            <a:xfrm>
              <a:off x="0" y="0"/>
              <a:ext cx="4710115" cy="662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4" y="0"/>
                  </a:moveTo>
                  <a:lnTo>
                    <a:pt x="972" y="5381"/>
                  </a:lnTo>
                  <a:lnTo>
                    <a:pt x="291" y="5381"/>
                  </a:lnTo>
                  <a:cubicBezTo>
                    <a:pt x="130" y="5381"/>
                    <a:pt x="0" y="6307"/>
                    <a:pt x="0" y="7450"/>
                  </a:cubicBezTo>
                  <a:lnTo>
                    <a:pt x="0" y="19531"/>
                  </a:lnTo>
                  <a:cubicBezTo>
                    <a:pt x="0" y="20673"/>
                    <a:pt x="130" y="21600"/>
                    <a:pt x="291" y="21600"/>
                  </a:cubicBezTo>
                  <a:lnTo>
                    <a:pt x="21309" y="21600"/>
                  </a:lnTo>
                  <a:cubicBezTo>
                    <a:pt x="21470" y="21600"/>
                    <a:pt x="21600" y="20673"/>
                    <a:pt x="21600" y="19531"/>
                  </a:cubicBezTo>
                  <a:lnTo>
                    <a:pt x="21600" y="7450"/>
                  </a:lnTo>
                  <a:cubicBezTo>
                    <a:pt x="21600" y="6307"/>
                    <a:pt x="21470" y="5381"/>
                    <a:pt x="21309" y="5381"/>
                  </a:cubicBezTo>
                  <a:lnTo>
                    <a:pt x="2139" y="538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Type &quot;git push -u origin master&quot;"/>
            <p:cNvSpPr txBox="1"/>
            <p:nvPr/>
          </p:nvSpPr>
          <p:spPr>
            <a:xfrm>
              <a:off x="-1" y="96440"/>
              <a:ext cx="4710116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Type "git push -u origin master"</a:t>
              </a: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741" name="Shape 2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00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00">
                <a:solidFill>
                  <a:srgbClr val="262626"/>
                </a:solidFill>
              </a:defRPr>
            </a:pPr>
            <a:r>
              <a:t>Send merge request of </a:t>
            </a:r>
            <a:r>
              <a:rPr b="1">
                <a:solidFill>
                  <a:srgbClr val="E24E35"/>
                </a:solidFill>
              </a:rPr>
              <a:t>your branch</a:t>
            </a:r>
            <a:r>
              <a:t> to our template repository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D3C3893-C659-194A-A513-64B5B658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832"/>
            <a:ext cx="13004800" cy="7113935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grpSp>
        <p:nvGrpSpPr>
          <p:cNvPr id="746" name="Shape 233"/>
          <p:cNvGrpSpPr/>
          <p:nvPr/>
        </p:nvGrpSpPr>
        <p:grpSpPr>
          <a:xfrm>
            <a:off x="1874835" y="4246563"/>
            <a:ext cx="4064003" cy="497682"/>
            <a:chOff x="0" y="0"/>
            <a:chExt cx="4064001" cy="497681"/>
          </a:xfrm>
        </p:grpSpPr>
        <p:sp>
          <p:nvSpPr>
            <p:cNvPr id="744" name="形狀"/>
            <p:cNvSpPr/>
            <p:nvPr/>
          </p:nvSpPr>
          <p:spPr>
            <a:xfrm>
              <a:off x="0" y="0"/>
              <a:ext cx="4064002" cy="497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" y="0"/>
                  </a:moveTo>
                  <a:cubicBezTo>
                    <a:pt x="1003" y="0"/>
                    <a:pt x="852" y="1234"/>
                    <a:pt x="852" y="2756"/>
                  </a:cubicBezTo>
                  <a:lnTo>
                    <a:pt x="852" y="5719"/>
                  </a:lnTo>
                  <a:lnTo>
                    <a:pt x="0" y="11231"/>
                  </a:lnTo>
                  <a:lnTo>
                    <a:pt x="852" y="16743"/>
                  </a:lnTo>
                  <a:lnTo>
                    <a:pt x="852" y="18844"/>
                  </a:lnTo>
                  <a:cubicBezTo>
                    <a:pt x="852" y="20366"/>
                    <a:pt x="1003" y="21600"/>
                    <a:pt x="1190" y="21600"/>
                  </a:cubicBezTo>
                  <a:lnTo>
                    <a:pt x="21262" y="21600"/>
                  </a:lnTo>
                  <a:cubicBezTo>
                    <a:pt x="21449" y="21600"/>
                    <a:pt x="21600" y="20366"/>
                    <a:pt x="21600" y="18844"/>
                  </a:cubicBezTo>
                  <a:lnTo>
                    <a:pt x="21600" y="2756"/>
                  </a:lnTo>
                  <a:cubicBezTo>
                    <a:pt x="21600" y="1234"/>
                    <a:pt x="21449" y="0"/>
                    <a:pt x="21262" y="0"/>
                  </a:cubicBezTo>
                  <a:lnTo>
                    <a:pt x="119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1. Click Merge Requests"/>
            <p:cNvSpPr txBox="1"/>
            <p:nvPr/>
          </p:nvSpPr>
          <p:spPr>
            <a:xfrm>
              <a:off x="-1" y="13890"/>
              <a:ext cx="406400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1. Click Merge Requests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6" grpId="1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51" name="Shape 237"/>
          <p:cNvGrpSpPr/>
          <p:nvPr/>
        </p:nvGrpSpPr>
        <p:grpSpPr>
          <a:xfrm>
            <a:off x="4418161" y="7504508"/>
            <a:ext cx="3509964" cy="676674"/>
            <a:chOff x="0" y="0"/>
            <a:chExt cx="3509962" cy="676672"/>
          </a:xfrm>
        </p:grpSpPr>
        <p:sp>
          <p:nvSpPr>
            <p:cNvPr id="749" name="形狀"/>
            <p:cNvSpPr/>
            <p:nvPr/>
          </p:nvSpPr>
          <p:spPr>
            <a:xfrm>
              <a:off x="0" y="0"/>
              <a:ext cx="3509963" cy="676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80" y="0"/>
                  </a:moveTo>
                  <a:lnTo>
                    <a:pt x="18496" y="5714"/>
                  </a:lnTo>
                  <a:lnTo>
                    <a:pt x="391" y="5714"/>
                  </a:lnTo>
                  <a:cubicBezTo>
                    <a:pt x="175" y="5714"/>
                    <a:pt x="0" y="6621"/>
                    <a:pt x="0" y="7741"/>
                  </a:cubicBezTo>
                  <a:lnTo>
                    <a:pt x="0" y="19573"/>
                  </a:lnTo>
                  <a:cubicBezTo>
                    <a:pt x="0" y="20692"/>
                    <a:pt x="175" y="21600"/>
                    <a:pt x="391" y="21600"/>
                  </a:cubicBezTo>
                  <a:lnTo>
                    <a:pt x="21209" y="21600"/>
                  </a:lnTo>
                  <a:cubicBezTo>
                    <a:pt x="21425" y="21600"/>
                    <a:pt x="21600" y="20692"/>
                    <a:pt x="21600" y="19573"/>
                  </a:cubicBezTo>
                  <a:lnTo>
                    <a:pt x="21600" y="7741"/>
                  </a:lnTo>
                  <a:cubicBezTo>
                    <a:pt x="21600" y="6621"/>
                    <a:pt x="21425" y="5714"/>
                    <a:pt x="21209" y="5714"/>
                  </a:cubicBezTo>
                  <a:lnTo>
                    <a:pt x="20061" y="5714"/>
                  </a:lnTo>
                  <a:lnTo>
                    <a:pt x="1928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2. New merge request"/>
            <p:cNvSpPr txBox="1"/>
            <p:nvPr/>
          </p:nvSpPr>
          <p:spPr>
            <a:xfrm>
              <a:off x="0" y="103386"/>
              <a:ext cx="350996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2. New merge request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1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D72B013-F323-F94B-BEA1-F7BEAA48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696"/>
            <a:ext cx="13004800" cy="7094936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  <p:grpSp>
        <p:nvGrpSpPr>
          <p:cNvPr id="756" name="Shape 241"/>
          <p:cNvGrpSpPr/>
          <p:nvPr/>
        </p:nvGrpSpPr>
        <p:grpSpPr>
          <a:xfrm>
            <a:off x="3775419" y="1656506"/>
            <a:ext cx="3710784" cy="1377951"/>
            <a:chOff x="0" y="0"/>
            <a:chExt cx="3710782" cy="1377950"/>
          </a:xfrm>
        </p:grpSpPr>
        <p:sp>
          <p:nvSpPr>
            <p:cNvPr id="754" name="形狀"/>
            <p:cNvSpPr/>
            <p:nvPr/>
          </p:nvSpPr>
          <p:spPr>
            <a:xfrm>
              <a:off x="-1" y="-1"/>
              <a:ext cx="3710784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0" y="0"/>
                  </a:moveTo>
                  <a:cubicBezTo>
                    <a:pt x="165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65" y="19373"/>
                    <a:pt x="370" y="19373"/>
                  </a:cubicBezTo>
                  <a:lnTo>
                    <a:pt x="10645" y="19373"/>
                  </a:lnTo>
                  <a:lnTo>
                    <a:pt x="11384" y="21600"/>
                  </a:lnTo>
                  <a:lnTo>
                    <a:pt x="12124" y="19373"/>
                  </a:lnTo>
                  <a:lnTo>
                    <a:pt x="21230" y="19373"/>
                  </a:lnTo>
                  <a:cubicBezTo>
                    <a:pt x="21435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35" y="0"/>
                    <a:pt x="21230" y="0"/>
                  </a:cubicBezTo>
                  <a:lnTo>
                    <a:pt x="370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3. Choose the branch you pushed in your repo"/>
            <p:cNvSpPr txBox="1"/>
            <p:nvPr/>
          </p:nvSpPr>
          <p:spPr>
            <a:xfrm>
              <a:off x="-1" y="269875"/>
              <a:ext cx="371078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3. Choose the branch you pushed in your repo</a:t>
              </a:r>
            </a:p>
          </p:txBody>
        </p:sp>
      </p:grpSp>
      <p:grpSp>
        <p:nvGrpSpPr>
          <p:cNvPr id="759" name="Shape 242"/>
          <p:cNvGrpSpPr/>
          <p:nvPr/>
        </p:nvGrpSpPr>
        <p:grpSpPr>
          <a:xfrm>
            <a:off x="9321949" y="1656505"/>
            <a:ext cx="3423049" cy="1377951"/>
            <a:chOff x="0" y="0"/>
            <a:chExt cx="3423048" cy="1377950"/>
          </a:xfrm>
        </p:grpSpPr>
        <p:sp>
          <p:nvSpPr>
            <p:cNvPr id="757" name="形狀"/>
            <p:cNvSpPr/>
            <p:nvPr/>
          </p:nvSpPr>
          <p:spPr>
            <a:xfrm>
              <a:off x="-1" y="-1"/>
              <a:ext cx="3423049" cy="137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" y="0"/>
                  </a:moveTo>
                  <a:cubicBezTo>
                    <a:pt x="179" y="0"/>
                    <a:pt x="0" y="446"/>
                    <a:pt x="0" y="995"/>
                  </a:cubicBezTo>
                  <a:lnTo>
                    <a:pt x="0" y="18377"/>
                  </a:lnTo>
                  <a:cubicBezTo>
                    <a:pt x="0" y="18927"/>
                    <a:pt x="179" y="19373"/>
                    <a:pt x="401" y="19373"/>
                  </a:cubicBezTo>
                  <a:lnTo>
                    <a:pt x="9724" y="19373"/>
                  </a:lnTo>
                  <a:lnTo>
                    <a:pt x="10526" y="21600"/>
                  </a:lnTo>
                  <a:lnTo>
                    <a:pt x="11327" y="19373"/>
                  </a:lnTo>
                  <a:lnTo>
                    <a:pt x="21199" y="19373"/>
                  </a:lnTo>
                  <a:cubicBezTo>
                    <a:pt x="21421" y="19373"/>
                    <a:pt x="21600" y="18927"/>
                    <a:pt x="21600" y="18377"/>
                  </a:cubicBezTo>
                  <a:lnTo>
                    <a:pt x="21600" y="995"/>
                  </a:lnTo>
                  <a:cubicBezTo>
                    <a:pt x="21600" y="446"/>
                    <a:pt x="21421" y="0"/>
                    <a:pt x="21199" y="0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4. Choose the branch named after your ID"/>
            <p:cNvSpPr txBox="1"/>
            <p:nvPr/>
          </p:nvSpPr>
          <p:spPr>
            <a:xfrm>
              <a:off x="-1" y="269875"/>
              <a:ext cx="3423050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t>4. Choose the branch named after your ID</a:t>
              </a:r>
            </a:p>
          </p:txBody>
        </p:sp>
      </p:grpSp>
      <p:sp>
        <p:nvSpPr>
          <p:cNvPr id="760" name="Shape 243"/>
          <p:cNvSpPr/>
          <p:nvPr/>
        </p:nvSpPr>
        <p:spPr>
          <a:xfrm>
            <a:off x="2475060" y="2632322"/>
            <a:ext cx="1044575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61" name="Shape 244"/>
          <p:cNvSpPr/>
          <p:nvPr/>
        </p:nvSpPr>
        <p:spPr>
          <a:xfrm>
            <a:off x="7486204" y="2698453"/>
            <a:ext cx="1044577" cy="402135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764" name="Shape 245"/>
          <p:cNvGrpSpPr/>
          <p:nvPr/>
        </p:nvGrpSpPr>
        <p:grpSpPr>
          <a:xfrm>
            <a:off x="2475060" y="4637900"/>
            <a:ext cx="3520680" cy="663180"/>
            <a:chOff x="0" y="0"/>
            <a:chExt cx="3520678" cy="663179"/>
          </a:xfrm>
        </p:grpSpPr>
        <p:sp>
          <p:nvSpPr>
            <p:cNvPr id="762" name="形狀"/>
            <p:cNvSpPr/>
            <p:nvPr/>
          </p:nvSpPr>
          <p:spPr>
            <a:xfrm>
              <a:off x="0" y="0"/>
              <a:ext cx="3520679" cy="663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8" y="0"/>
                  </a:moveTo>
                  <a:lnTo>
                    <a:pt x="2669" y="5158"/>
                  </a:lnTo>
                  <a:lnTo>
                    <a:pt x="390" y="5158"/>
                  </a:lnTo>
                  <a:cubicBezTo>
                    <a:pt x="174" y="5158"/>
                    <a:pt x="0" y="6084"/>
                    <a:pt x="0" y="7226"/>
                  </a:cubicBezTo>
                  <a:lnTo>
                    <a:pt x="0" y="19532"/>
                  </a:lnTo>
                  <a:cubicBezTo>
                    <a:pt x="0" y="20674"/>
                    <a:pt x="174" y="21600"/>
                    <a:pt x="390" y="21600"/>
                  </a:cubicBezTo>
                  <a:lnTo>
                    <a:pt x="21210" y="21600"/>
                  </a:lnTo>
                  <a:cubicBezTo>
                    <a:pt x="21426" y="21600"/>
                    <a:pt x="21600" y="20674"/>
                    <a:pt x="21600" y="19532"/>
                  </a:cubicBezTo>
                  <a:lnTo>
                    <a:pt x="21600" y="7226"/>
                  </a:lnTo>
                  <a:cubicBezTo>
                    <a:pt x="21600" y="6084"/>
                    <a:pt x="21426" y="5158"/>
                    <a:pt x="21210" y="5158"/>
                  </a:cubicBezTo>
                  <a:lnTo>
                    <a:pt x="4227" y="5158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5. Compare branches"/>
            <p:cNvSpPr txBox="1"/>
            <p:nvPr/>
          </p:nvSpPr>
          <p:spPr>
            <a:xfrm>
              <a:off x="0" y="96639"/>
              <a:ext cx="3520679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5. Compare branches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" grpId="1" animBg="1" advAuto="0"/>
      <p:bldP spid="759" grpId="2" animBg="1" advAuto="0"/>
      <p:bldP spid="764" grpId="3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72" name="Shape 250"/>
          <p:cNvGrpSpPr/>
          <p:nvPr/>
        </p:nvGrpSpPr>
        <p:grpSpPr>
          <a:xfrm>
            <a:off x="4189461" y="2433042"/>
            <a:ext cx="4638678" cy="799705"/>
            <a:chOff x="0" y="0"/>
            <a:chExt cx="4638676" cy="799704"/>
          </a:xfrm>
        </p:grpSpPr>
        <p:sp>
          <p:nvSpPr>
            <p:cNvPr id="770" name="形狀"/>
            <p:cNvSpPr/>
            <p:nvPr/>
          </p:nvSpPr>
          <p:spPr>
            <a:xfrm>
              <a:off x="-1" y="0"/>
              <a:ext cx="4638678" cy="79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" y="0"/>
                  </a:moveTo>
                  <a:cubicBezTo>
                    <a:pt x="150" y="0"/>
                    <a:pt x="0" y="871"/>
                    <a:pt x="0" y="1940"/>
                  </a:cubicBezTo>
                  <a:lnTo>
                    <a:pt x="0" y="16326"/>
                  </a:lnTo>
                  <a:cubicBezTo>
                    <a:pt x="0" y="17395"/>
                    <a:pt x="150" y="18255"/>
                    <a:pt x="334" y="18255"/>
                  </a:cubicBezTo>
                  <a:lnTo>
                    <a:pt x="1076" y="18255"/>
                  </a:lnTo>
                  <a:lnTo>
                    <a:pt x="1743" y="21600"/>
                  </a:lnTo>
                  <a:lnTo>
                    <a:pt x="2410" y="18255"/>
                  </a:lnTo>
                  <a:lnTo>
                    <a:pt x="21266" y="18255"/>
                  </a:lnTo>
                  <a:cubicBezTo>
                    <a:pt x="21450" y="18255"/>
                    <a:pt x="21600" y="17395"/>
                    <a:pt x="21600" y="16326"/>
                  </a:cubicBezTo>
                  <a:lnTo>
                    <a:pt x="21600" y="1940"/>
                  </a:lnTo>
                  <a:cubicBezTo>
                    <a:pt x="21600" y="871"/>
                    <a:pt x="21450" y="0"/>
                    <a:pt x="21266" y="0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6. Set title to &quot;{ID} Submission&quot;"/>
            <p:cNvSpPr txBox="1"/>
            <p:nvPr/>
          </p:nvSpPr>
          <p:spPr>
            <a:xfrm>
              <a:off x="-1" y="164901"/>
              <a:ext cx="463867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6. Set title to "{ID} Submission"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" grpId="1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400"/>
            <a:ext cx="13017600" cy="7322400"/>
          </a:xfrm>
          <a:prstGeom prst="rect">
            <a:avLst/>
          </a:prstGeom>
        </p:spPr>
      </p:pic>
      <p:grpSp>
        <p:nvGrpSpPr>
          <p:cNvPr id="769" name="Shape 249"/>
          <p:cNvGrpSpPr/>
          <p:nvPr/>
        </p:nvGrpSpPr>
        <p:grpSpPr>
          <a:xfrm>
            <a:off x="4485582" y="6057898"/>
            <a:ext cx="4389439" cy="926309"/>
            <a:chOff x="0" y="0"/>
            <a:chExt cx="4389437" cy="926307"/>
          </a:xfrm>
        </p:grpSpPr>
        <p:sp>
          <p:nvSpPr>
            <p:cNvPr id="767" name="形狀"/>
            <p:cNvSpPr/>
            <p:nvPr/>
          </p:nvSpPr>
          <p:spPr>
            <a:xfrm>
              <a:off x="0" y="-1"/>
              <a:ext cx="4389438" cy="9263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5" y="0"/>
                  </a:moveTo>
                  <a:cubicBezTo>
                    <a:pt x="1020" y="0"/>
                    <a:pt x="861" y="752"/>
                    <a:pt x="861" y="1675"/>
                  </a:cubicBezTo>
                  <a:lnTo>
                    <a:pt x="861" y="7792"/>
                  </a:lnTo>
                  <a:lnTo>
                    <a:pt x="0" y="11133"/>
                  </a:lnTo>
                  <a:lnTo>
                    <a:pt x="861" y="14483"/>
                  </a:lnTo>
                  <a:lnTo>
                    <a:pt x="861" y="19925"/>
                  </a:lnTo>
                  <a:cubicBezTo>
                    <a:pt x="861" y="20848"/>
                    <a:pt x="1020" y="21600"/>
                    <a:pt x="1215" y="21600"/>
                  </a:cubicBezTo>
                  <a:lnTo>
                    <a:pt x="21248" y="21600"/>
                  </a:lnTo>
                  <a:cubicBezTo>
                    <a:pt x="21443" y="21600"/>
                    <a:pt x="21600" y="20848"/>
                    <a:pt x="21600" y="19925"/>
                  </a:cubicBezTo>
                  <a:lnTo>
                    <a:pt x="21600" y="1675"/>
                  </a:lnTo>
                  <a:cubicBezTo>
                    <a:pt x="21600" y="752"/>
                    <a:pt x="21443" y="0"/>
                    <a:pt x="21248" y="0"/>
                  </a:cubicBezTo>
                  <a:lnTo>
                    <a:pt x="1215" y="0"/>
                  </a:lnTo>
                  <a:close/>
                </a:path>
              </a:pathLst>
            </a:custGeom>
            <a:solidFill>
              <a:srgbClr val="D55657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indent="228600" algn="l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7. If everything is OK,…"/>
            <p:cNvSpPr txBox="1"/>
            <p:nvPr/>
          </p:nvSpPr>
          <p:spPr>
            <a:xfrm>
              <a:off x="0" y="44053"/>
              <a:ext cx="4389438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7. If everything is OK, </a:t>
              </a:r>
            </a:p>
            <a:p>
              <a:pPr lvl="1" indent="228600" algn="l">
                <a:defRPr sz="2400">
                  <a:solidFill>
                    <a:srgbClr val="FFFFFF"/>
                  </a:solidFill>
                </a:defRPr>
              </a:pPr>
              <a:r>
                <a:rPr dirty="0"/>
                <a:t> submit your merge request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430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9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127"/>
          <p:cNvSpPr txBox="1"/>
          <p:nvPr/>
        </p:nvSpPr>
        <p:spPr>
          <a:xfrm>
            <a:off x="952500" y="444500"/>
            <a:ext cx="11099800" cy="1310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0"/>
            </a:lvl1pPr>
          </a:lstStyle>
          <a:p>
            <a:r>
              <a:t>Notice</a:t>
            </a:r>
          </a:p>
        </p:txBody>
      </p:sp>
      <p:pic>
        <p:nvPicPr>
          <p:cNvPr id="775" name="圖片 4" descr="圖片 4"/>
          <p:cNvPicPr>
            <a:picLocks noChangeAspect="1"/>
          </p:cNvPicPr>
          <p:nvPr/>
        </p:nvPicPr>
        <p:blipFill>
          <a:blip r:embed="rId2"/>
          <a:srcRect l="1237" r="4818"/>
          <a:stretch>
            <a:fillRect/>
          </a:stretch>
        </p:blipFill>
        <p:spPr>
          <a:xfrm>
            <a:off x="-1" y="1524000"/>
            <a:ext cx="12217401" cy="78827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1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45" name="Shape 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  <a:defRPr b="1" u="sng"/>
            </a:pPr>
            <a:r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t>Late submission will </a:t>
            </a:r>
            <a:r>
              <a:rPr b="1">
                <a:solidFill>
                  <a:srgbClr val="FF2712"/>
                </a:solidFill>
              </a:rPr>
              <a:t>not</a:t>
            </a:r>
            <a:r>
              <a:t> be accepted.</a:t>
            </a:r>
          </a:p>
          <a:p>
            <a:pPr>
              <a:spcBef>
                <a:spcPts val="3000"/>
              </a:spcBef>
            </a:pPr>
            <a:r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t>If we find you copy someone’s code, you will get </a:t>
            </a:r>
            <a:r>
              <a:rPr b="1">
                <a:solidFill>
                  <a:srgbClr val="FF2712"/>
                </a:solidFill>
              </a:rPr>
              <a:t>0 point</a:t>
            </a:r>
            <a:r>
              <a:rPr b="1"/>
              <a:t> </a:t>
            </a:r>
            <a:r>
              <a:t>for that lab.</a:t>
            </a:r>
          </a:p>
          <a:p>
            <a:pPr>
              <a:spcBef>
                <a:spcPts val="3000"/>
              </a:spcBef>
            </a:pPr>
            <a:r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t>Submission before </a:t>
            </a:r>
            <a:r>
              <a:rPr b="1">
                <a:solidFill>
                  <a:srgbClr val="FF2712"/>
                </a:solidFill>
              </a:rPr>
              <a:t>11:59pm</a:t>
            </a:r>
            <a:r>
              <a:t> gets 60% score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1"/>
            <a:ext cx="13004800" cy="716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圖片 1" descr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0"/>
            <a:ext cx="13004800" cy="6808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圖片 2" descr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350" y="1331606"/>
            <a:ext cx="9944100" cy="709038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1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圖片 5" descr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78" y="2678092"/>
            <a:ext cx="11930645" cy="3058828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圓角矩形 2"/>
          <p:cNvSpPr/>
          <p:nvPr/>
        </p:nvSpPr>
        <p:spPr>
          <a:xfrm>
            <a:off x="8478067" y="5072576"/>
            <a:ext cx="1676401" cy="812801"/>
          </a:xfrm>
          <a:prstGeom prst="roundRect">
            <a:avLst>
              <a:gd name="adj" fmla="val 16667"/>
            </a:avLst>
          </a:prstGeom>
          <a:ln w="25400">
            <a:solidFill>
              <a:srgbClr val="FF0000"/>
            </a:solidFill>
          </a:ln>
        </p:spPr>
        <p:txBody>
          <a:bodyPr lIns="50800" tIns="50800" rIns="50800" bIns="50800" anchor="ctr"/>
          <a:lstStyle/>
          <a:p>
            <a:pPr algn="l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86" name="文字方塊 3"/>
          <p:cNvSpPr txBox="1"/>
          <p:nvPr/>
        </p:nvSpPr>
        <p:spPr>
          <a:xfrm>
            <a:off x="8387237" y="6048883"/>
            <a:ext cx="1858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Here!!!!!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1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789" name="Shape 1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General Rule</a:t>
            </a: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Introduction to Git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Version control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Git Basics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Try Git!</a:t>
            </a:r>
            <a:endParaRPr>
              <a:solidFill>
                <a:srgbClr val="9A9A9A"/>
              </a:solidFill>
            </a:endParaRPr>
          </a:p>
          <a:p>
            <a:pPr marL="1173480" lvl="2" indent="-391158" defTabSz="514094">
              <a:lnSpc>
                <a:spcPct val="50000"/>
              </a:lnSpc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Remote Repositories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>
                <a:solidFill>
                  <a:srgbClr val="A6A6A6"/>
                </a:solidFill>
              </a:defRPr>
            </a:pPr>
            <a:r>
              <a:t>How to Submit Your Code to Gitlab</a:t>
            </a:r>
            <a:endParaRPr>
              <a:solidFill>
                <a:srgbClr val="9A9A9A"/>
              </a:solidFill>
            </a:endParaRPr>
          </a:p>
          <a:p>
            <a:pPr marL="391158" indent="-391158" defTabSz="514094">
              <a:spcBef>
                <a:spcPts val="3600"/>
              </a:spcBef>
              <a:defRPr sz="3100"/>
            </a:pPr>
            <a:r>
              <a:t>Tools &amp; References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2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</a:t>
            </a:r>
          </a:p>
        </p:txBody>
      </p:sp>
      <p:sp>
        <p:nvSpPr>
          <p:cNvPr id="792" name="Shape 254"/>
          <p:cNvSpPr txBox="1">
            <a:spLocks noGrp="1"/>
          </p:cNvSpPr>
          <p:nvPr>
            <p:ph type="body" idx="1"/>
          </p:nvPr>
        </p:nvSpPr>
        <p:spPr>
          <a:xfrm>
            <a:off x="952500" y="2603499"/>
            <a:ext cx="11099800" cy="6964117"/>
          </a:xfrm>
          <a:prstGeom prst="rect">
            <a:avLst/>
          </a:prstGeom>
        </p:spPr>
        <p:txBody>
          <a:bodyPr/>
          <a:lstStyle/>
          <a:p>
            <a:r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t>GitKraken</a:t>
            </a:r>
          </a:p>
          <a:p>
            <a:r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t>Webstorm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1047" y="-6350"/>
            <a:ext cx="17346895" cy="97663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7239"/>
            <a:ext cx="13004800" cy="669912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pasted-image.tiff" descr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640"/>
            <a:ext cx="13004800" cy="622432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2256</Words>
  <Application>Microsoft Macintosh PowerPoint</Application>
  <PresentationFormat>自訂</PresentationFormat>
  <Paragraphs>537</Paragraphs>
  <Slides>101</Slides>
  <Notes>2</Notes>
  <HiddenSlides>2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101</vt:i4>
      </vt:variant>
    </vt:vector>
  </HeadingPairs>
  <TitlesOfParts>
    <vt:vector size="116" baseType="lpstr">
      <vt:lpstr>Zapf Dingbats</vt:lpstr>
      <vt:lpstr>나눔손글씨 펜</vt:lpstr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PowerPoint 簡報</vt:lpstr>
      <vt:lpstr>Gitlab</vt:lpstr>
      <vt:lpstr>Gitlab</vt:lpstr>
      <vt:lpstr>Gitlab</vt:lpstr>
      <vt:lpstr>Gitlab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dc:creator>B.H. Chiang</dc:creator>
  <cp:lastModifiedBy>林振弘</cp:lastModifiedBy>
  <cp:revision>80</cp:revision>
  <dcterms:modified xsi:type="dcterms:W3CDTF">2020-03-04T13:55:25Z</dcterms:modified>
</cp:coreProperties>
</file>